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theme/themeOverride21.xml" ContentType="application/vnd.openxmlformats-officedocument.themeOverride+xml"/>
  <Override PartName="/ppt/theme/themeOverride22.xml" ContentType="application/vnd.openxmlformats-officedocument.themeOverride+xml"/>
  <Override PartName="/ppt/theme/themeOverride23.xml" ContentType="application/vnd.openxmlformats-officedocument.themeOverride+xml"/>
  <Override PartName="/ppt/theme/themeOverride24.xml" ContentType="application/vnd.openxmlformats-officedocument.themeOverride+xml"/>
  <Override PartName="/ppt/theme/themeOverride25.xml" ContentType="application/vnd.openxmlformats-officedocument.themeOverride+xml"/>
  <Override PartName="/ppt/theme/themeOverride26.xml" ContentType="application/vnd.openxmlformats-officedocument.themeOverride+xml"/>
  <Override PartName="/ppt/theme/themeOverride27.xml" ContentType="application/vnd.openxmlformats-officedocument.themeOverride+xml"/>
  <Override PartName="/ppt/theme/themeOverride28.xml" ContentType="application/vnd.openxmlformats-officedocument.themeOverride+xml"/>
  <Override PartName="/ppt/theme/themeOverride29.xml" ContentType="application/vnd.openxmlformats-officedocument.themeOverride+xml"/>
  <Override PartName="/ppt/theme/themeOverride30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8"/>
  </p:notesMasterIdLst>
  <p:handoutMasterIdLst>
    <p:handoutMasterId r:id="rId69"/>
  </p:handoutMasterIdLst>
  <p:sldIdLst>
    <p:sldId id="257" r:id="rId2"/>
    <p:sldId id="411" r:id="rId3"/>
    <p:sldId id="418" r:id="rId4"/>
    <p:sldId id="412" r:id="rId5"/>
    <p:sldId id="318" r:id="rId6"/>
    <p:sldId id="319" r:id="rId7"/>
    <p:sldId id="320" r:id="rId8"/>
    <p:sldId id="326" r:id="rId9"/>
    <p:sldId id="327" r:id="rId10"/>
    <p:sldId id="328" r:id="rId11"/>
    <p:sldId id="321" r:id="rId12"/>
    <p:sldId id="322" r:id="rId13"/>
    <p:sldId id="323" r:id="rId14"/>
    <p:sldId id="324" r:id="rId15"/>
    <p:sldId id="325" r:id="rId16"/>
    <p:sldId id="329" r:id="rId17"/>
    <p:sldId id="330" r:id="rId18"/>
    <p:sldId id="331" r:id="rId19"/>
    <p:sldId id="332" r:id="rId20"/>
    <p:sldId id="419" r:id="rId21"/>
    <p:sldId id="420" r:id="rId22"/>
    <p:sldId id="421" r:id="rId23"/>
    <p:sldId id="422" r:id="rId24"/>
    <p:sldId id="423" r:id="rId25"/>
    <p:sldId id="424" r:id="rId26"/>
    <p:sldId id="425" r:id="rId27"/>
    <p:sldId id="426" r:id="rId28"/>
    <p:sldId id="427" r:id="rId29"/>
    <p:sldId id="428" r:id="rId30"/>
    <p:sldId id="413" r:id="rId31"/>
    <p:sldId id="282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415" r:id="rId46"/>
    <p:sldId id="406" r:id="rId47"/>
    <p:sldId id="374" r:id="rId48"/>
    <p:sldId id="371" r:id="rId49"/>
    <p:sldId id="375" r:id="rId50"/>
    <p:sldId id="407" r:id="rId51"/>
    <p:sldId id="408" r:id="rId52"/>
    <p:sldId id="409" r:id="rId53"/>
    <p:sldId id="410" r:id="rId54"/>
    <p:sldId id="373" r:id="rId55"/>
    <p:sldId id="363" r:id="rId56"/>
    <p:sldId id="355" r:id="rId57"/>
    <p:sldId id="357" r:id="rId58"/>
    <p:sldId id="358" r:id="rId59"/>
    <p:sldId id="359" r:id="rId60"/>
    <p:sldId id="360" r:id="rId61"/>
    <p:sldId id="356" r:id="rId62"/>
    <p:sldId id="361" r:id="rId63"/>
    <p:sldId id="362" r:id="rId64"/>
    <p:sldId id="364" r:id="rId65"/>
    <p:sldId id="417" r:id="rId66"/>
    <p:sldId id="429" r:id="rId6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rt" id="{4C1F3A85-2239-4D5C-BBF0-18FFB4FF7553}">
          <p14:sldIdLst>
            <p14:sldId id="257"/>
          </p14:sldIdLst>
        </p14:section>
        <p14:section name="Áttekintés" id="{D45A217F-1F9A-4A6E-B384-B043041C3C22}">
          <p14:sldIdLst>
            <p14:sldId id="411"/>
          </p14:sldIdLst>
        </p14:section>
        <p14:section name="Beugró" id="{6D12367B-06DF-4D8A-92F1-F3FE8DED94D9}">
          <p14:sldIdLst>
            <p14:sldId id="418"/>
          </p14:sldIdLst>
        </p14:section>
        <p14:section name="Ismétlés - ABAP bevezetés" id="{96322003-EC9B-4C2D-B600-BBD6740060EC}">
          <p14:sldIdLst>
            <p14:sldId id="412"/>
            <p14:sldId id="318"/>
            <p14:sldId id="319"/>
            <p14:sldId id="320"/>
            <p14:sldId id="326"/>
            <p14:sldId id="327"/>
            <p14:sldId id="328"/>
            <p14:sldId id="321"/>
            <p14:sldId id="322"/>
            <p14:sldId id="323"/>
            <p14:sldId id="324"/>
            <p14:sldId id="325"/>
            <p14:sldId id="329"/>
            <p14:sldId id="330"/>
            <p14:sldId id="331"/>
            <p14:sldId id="332"/>
          </p14:sldIdLst>
        </p14:section>
        <p14:section name="Alapvető példa programok, algoritmusok" id="{F9B24BE8-3E48-4CA1-A9FA-94410FEC38CF}">
          <p14:sldIdLst>
            <p14:sldId id="419"/>
            <p14:sldId id="420"/>
          </p14:sldIdLst>
        </p14:section>
        <p14:section name="ABAP típusok" id="{CC5FC196-B135-439A-90FD-42635A179D5B}">
          <p14:sldIdLst>
            <p14:sldId id="421"/>
            <p14:sldId id="422"/>
            <p14:sldId id="423"/>
            <p14:sldId id="424"/>
            <p14:sldId id="425"/>
            <p14:sldId id="426"/>
            <p14:sldId id="427"/>
            <p14:sldId id="428"/>
          </p14:sldIdLst>
        </p14:section>
        <p14:section name="Előadás - ABAP Data Dictionary" id="{CCEB94AC-9AAD-4031-AF44-6DE50C6ED149}">
          <p14:sldIdLst>
            <p14:sldId id="413"/>
            <p14:sldId id="282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</p14:sldIdLst>
        </p14:section>
        <p14:section name="Szünet" id="{7595FFD6-7C1B-4291-BCB2-DC9C99BD0185}">
          <p14:sldIdLst/>
        </p14:section>
        <p14:section name="Példák megtekintése" id="{8C4B7E40-D43C-4DDE-8FE3-9F7383A0E924}">
          <p14:sldIdLst>
            <p14:sldId id="415"/>
            <p14:sldId id="406"/>
            <p14:sldId id="374"/>
            <p14:sldId id="371"/>
            <p14:sldId id="375"/>
            <p14:sldId id="407"/>
            <p14:sldId id="408"/>
            <p14:sldId id="409"/>
            <p14:sldId id="410"/>
            <p14:sldId id="373"/>
            <p14:sldId id="363"/>
            <p14:sldId id="355"/>
            <p14:sldId id="357"/>
            <p14:sldId id="358"/>
            <p14:sldId id="359"/>
            <p14:sldId id="360"/>
            <p14:sldId id="356"/>
            <p14:sldId id="361"/>
            <p14:sldId id="362"/>
            <p14:sldId id="364"/>
            <p14:sldId id="417"/>
            <p14:sldId id="42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53B69E-3C39-424E-BA95-7350DDABFA0E}" v="5" dt="2025-10-02T19:22:01.488"/>
  </p1510:revLst>
</p1510:revInfo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9911" autoAdjust="0"/>
  </p:normalViewPr>
  <p:slideViewPr>
    <p:cSldViewPr snapToGrid="0">
      <p:cViewPr varScale="1">
        <p:scale>
          <a:sx n="95" d="100"/>
          <a:sy n="95" d="100"/>
        </p:scale>
        <p:origin x="206" y="72"/>
      </p:cViewPr>
      <p:guideLst>
        <p:guide orient="horz" pos="2160"/>
        <p:guide pos="3840"/>
        <p:guide pos="7296"/>
        <p:guide orient="horz" pos="412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253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microsoft.com/office/2016/11/relationships/changesInfo" Target="changesInfos/changesInfo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75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haly, Krisztian" userId="e193a088-ae0e-4c4f-bd52-c7e027d42371" providerId="ADAL" clId="{5553B69E-3C39-424E-BA95-7350DDABFA0E}"/>
    <pc:docChg chg="custSel addSld delSld modSld addSection modSection">
      <pc:chgData name="Mihaly, Krisztian" userId="e193a088-ae0e-4c4f-bd52-c7e027d42371" providerId="ADAL" clId="{5553B69E-3C39-424E-BA95-7350DDABFA0E}" dt="2025-10-13T06:56:20.347" v="1827" actId="6549"/>
      <pc:docMkLst>
        <pc:docMk/>
      </pc:docMkLst>
      <pc:sldChg chg="modSp mod">
        <pc:chgData name="Mihaly, Krisztian" userId="e193a088-ae0e-4c4f-bd52-c7e027d42371" providerId="ADAL" clId="{5553B69E-3C39-424E-BA95-7350DDABFA0E}" dt="2025-10-03T07:59:23.187" v="1425" actId="20577"/>
        <pc:sldMkLst>
          <pc:docMk/>
          <pc:sldMk cId="706305541" sldId="257"/>
        </pc:sldMkLst>
        <pc:spChg chg="mod">
          <ac:chgData name="Mihaly, Krisztian" userId="e193a088-ae0e-4c4f-bd52-c7e027d42371" providerId="ADAL" clId="{5553B69E-3C39-424E-BA95-7350DDABFA0E}" dt="2025-10-03T07:59:23.187" v="1425" actId="20577"/>
          <ac:spMkLst>
            <pc:docMk/>
            <pc:sldMk cId="706305541" sldId="257"/>
            <ac:spMk id="3" creationId="{00000000-0000-0000-0000-000000000000}"/>
          </ac:spMkLst>
        </pc:spChg>
      </pc:sldChg>
      <pc:sldChg chg="modSp add mod setBg">
        <pc:chgData name="Mihaly, Krisztian" userId="e193a088-ae0e-4c4f-bd52-c7e027d42371" providerId="ADAL" clId="{5553B69E-3C39-424E-BA95-7350DDABFA0E}" dt="2025-10-02T19:06:31.015" v="280" actId="6549"/>
        <pc:sldMkLst>
          <pc:docMk/>
          <pc:sldMk cId="1878889505" sldId="418"/>
        </pc:sldMkLst>
        <pc:spChg chg="mod">
          <ac:chgData name="Mihaly, Krisztian" userId="e193a088-ae0e-4c4f-bd52-c7e027d42371" providerId="ADAL" clId="{5553B69E-3C39-424E-BA95-7350DDABFA0E}" dt="2025-10-02T19:04:42.893" v="18" actId="20577"/>
          <ac:spMkLst>
            <pc:docMk/>
            <pc:sldMk cId="1878889505" sldId="418"/>
            <ac:spMk id="2" creationId="{0E990EF6-2CB1-5E90-0B9D-654CEAB66BCB}"/>
          </ac:spMkLst>
        </pc:spChg>
        <pc:spChg chg="mod">
          <ac:chgData name="Mihaly, Krisztian" userId="e193a088-ae0e-4c4f-bd52-c7e027d42371" providerId="ADAL" clId="{5553B69E-3C39-424E-BA95-7350DDABFA0E}" dt="2025-10-02T19:06:31.015" v="280" actId="6549"/>
          <ac:spMkLst>
            <pc:docMk/>
            <pc:sldMk cId="1878889505" sldId="418"/>
            <ac:spMk id="3" creationId="{B27EEFA7-1A70-4208-C27B-F9417958836B}"/>
          </ac:spMkLst>
        </pc:spChg>
      </pc:sldChg>
      <pc:sldChg chg="add del">
        <pc:chgData name="Mihaly, Krisztian" userId="e193a088-ae0e-4c4f-bd52-c7e027d42371" providerId="ADAL" clId="{5553B69E-3C39-424E-BA95-7350DDABFA0E}" dt="2025-10-02T19:04:35.913" v="11" actId="47"/>
        <pc:sldMkLst>
          <pc:docMk/>
          <pc:sldMk cId="2808801242" sldId="418"/>
        </pc:sldMkLst>
      </pc:sldChg>
      <pc:sldChg chg="modSp add mod setBg">
        <pc:chgData name="Mihaly, Krisztian" userId="e193a088-ae0e-4c4f-bd52-c7e027d42371" providerId="ADAL" clId="{5553B69E-3C39-424E-BA95-7350DDABFA0E}" dt="2025-10-02T19:16:07.742" v="1106" actId="20577"/>
        <pc:sldMkLst>
          <pc:docMk/>
          <pc:sldMk cId="923668224" sldId="419"/>
        </pc:sldMkLst>
        <pc:spChg chg="mod">
          <ac:chgData name="Mihaly, Krisztian" userId="e193a088-ae0e-4c4f-bd52-c7e027d42371" providerId="ADAL" clId="{5553B69E-3C39-424E-BA95-7350DDABFA0E}" dt="2025-10-02T19:09:48.982" v="349" actId="20577"/>
          <ac:spMkLst>
            <pc:docMk/>
            <pc:sldMk cId="923668224" sldId="419"/>
            <ac:spMk id="2" creationId="{B6DC1A35-A6C0-E590-2035-54B034835FAF}"/>
          </ac:spMkLst>
        </pc:spChg>
        <pc:spChg chg="mod">
          <ac:chgData name="Mihaly, Krisztian" userId="e193a088-ae0e-4c4f-bd52-c7e027d42371" providerId="ADAL" clId="{5553B69E-3C39-424E-BA95-7350DDABFA0E}" dt="2025-10-02T19:16:07.742" v="1106" actId="20577"/>
          <ac:spMkLst>
            <pc:docMk/>
            <pc:sldMk cId="923668224" sldId="419"/>
            <ac:spMk id="3" creationId="{97640B63-3C0D-DE01-A0BA-A6D0D8FEEE93}"/>
          </ac:spMkLst>
        </pc:spChg>
      </pc:sldChg>
      <pc:sldChg chg="modSp add mod">
        <pc:chgData name="Mihaly, Krisztian" userId="e193a088-ae0e-4c4f-bd52-c7e027d42371" providerId="ADAL" clId="{5553B69E-3C39-424E-BA95-7350DDABFA0E}" dt="2025-10-02T19:18:34.309" v="1417" actId="20577"/>
        <pc:sldMkLst>
          <pc:docMk/>
          <pc:sldMk cId="2036426126" sldId="420"/>
        </pc:sldMkLst>
        <pc:spChg chg="mod">
          <ac:chgData name="Mihaly, Krisztian" userId="e193a088-ae0e-4c4f-bd52-c7e027d42371" providerId="ADAL" clId="{5553B69E-3C39-424E-BA95-7350DDABFA0E}" dt="2025-10-02T19:18:34.309" v="1417" actId="20577"/>
          <ac:spMkLst>
            <pc:docMk/>
            <pc:sldMk cId="2036426126" sldId="420"/>
            <ac:spMk id="3" creationId="{0FC6D3D8-D232-C7F3-7A9C-214C818349E0}"/>
          </ac:spMkLst>
        </pc:spChg>
      </pc:sldChg>
      <pc:sldChg chg="add modTransition">
        <pc:chgData name="Mihaly, Krisztian" userId="e193a088-ae0e-4c4f-bd52-c7e027d42371" providerId="ADAL" clId="{5553B69E-3C39-424E-BA95-7350DDABFA0E}" dt="2025-10-02T19:22:01.472" v="1420"/>
        <pc:sldMkLst>
          <pc:docMk/>
          <pc:sldMk cId="809679595" sldId="421"/>
        </pc:sldMkLst>
      </pc:sldChg>
      <pc:sldChg chg="add modTransition">
        <pc:chgData name="Mihaly, Krisztian" userId="e193a088-ae0e-4c4f-bd52-c7e027d42371" providerId="ADAL" clId="{5553B69E-3C39-424E-BA95-7350DDABFA0E}" dt="2025-10-02T19:22:01.472" v="1420"/>
        <pc:sldMkLst>
          <pc:docMk/>
          <pc:sldMk cId="232858308" sldId="422"/>
        </pc:sldMkLst>
      </pc:sldChg>
      <pc:sldChg chg="add modTransition">
        <pc:chgData name="Mihaly, Krisztian" userId="e193a088-ae0e-4c4f-bd52-c7e027d42371" providerId="ADAL" clId="{5553B69E-3C39-424E-BA95-7350DDABFA0E}" dt="2025-10-02T19:22:01.472" v="1420"/>
        <pc:sldMkLst>
          <pc:docMk/>
          <pc:sldMk cId="3211885748" sldId="423"/>
        </pc:sldMkLst>
      </pc:sldChg>
      <pc:sldChg chg="add modTransition">
        <pc:chgData name="Mihaly, Krisztian" userId="e193a088-ae0e-4c4f-bd52-c7e027d42371" providerId="ADAL" clId="{5553B69E-3C39-424E-BA95-7350DDABFA0E}" dt="2025-10-02T19:22:01.472" v="1420"/>
        <pc:sldMkLst>
          <pc:docMk/>
          <pc:sldMk cId="1735817085" sldId="424"/>
        </pc:sldMkLst>
      </pc:sldChg>
      <pc:sldChg chg="add modTransition">
        <pc:chgData name="Mihaly, Krisztian" userId="e193a088-ae0e-4c4f-bd52-c7e027d42371" providerId="ADAL" clId="{5553B69E-3C39-424E-BA95-7350DDABFA0E}" dt="2025-10-02T19:22:01.472" v="1420"/>
        <pc:sldMkLst>
          <pc:docMk/>
          <pc:sldMk cId="1694169994" sldId="425"/>
        </pc:sldMkLst>
      </pc:sldChg>
      <pc:sldChg chg="add modTransition">
        <pc:chgData name="Mihaly, Krisztian" userId="e193a088-ae0e-4c4f-bd52-c7e027d42371" providerId="ADAL" clId="{5553B69E-3C39-424E-BA95-7350DDABFA0E}" dt="2025-10-02T19:22:01.472" v="1420"/>
        <pc:sldMkLst>
          <pc:docMk/>
          <pc:sldMk cId="528079710" sldId="426"/>
        </pc:sldMkLst>
      </pc:sldChg>
      <pc:sldChg chg="add modTransition">
        <pc:chgData name="Mihaly, Krisztian" userId="e193a088-ae0e-4c4f-bd52-c7e027d42371" providerId="ADAL" clId="{5553B69E-3C39-424E-BA95-7350DDABFA0E}" dt="2025-10-02T19:22:01.472" v="1420"/>
        <pc:sldMkLst>
          <pc:docMk/>
          <pc:sldMk cId="764853565" sldId="427"/>
        </pc:sldMkLst>
      </pc:sldChg>
      <pc:sldChg chg="add modTransition">
        <pc:chgData name="Mihaly, Krisztian" userId="e193a088-ae0e-4c4f-bd52-c7e027d42371" providerId="ADAL" clId="{5553B69E-3C39-424E-BA95-7350DDABFA0E}" dt="2025-10-02T19:22:01.472" v="1420"/>
        <pc:sldMkLst>
          <pc:docMk/>
          <pc:sldMk cId="1197265645" sldId="428"/>
        </pc:sldMkLst>
      </pc:sldChg>
      <pc:sldChg chg="modSp new mod">
        <pc:chgData name="Mihaly, Krisztian" userId="e193a088-ae0e-4c4f-bd52-c7e027d42371" providerId="ADAL" clId="{5553B69E-3C39-424E-BA95-7350DDABFA0E}" dt="2025-10-13T06:56:20.347" v="1827" actId="6549"/>
        <pc:sldMkLst>
          <pc:docMk/>
          <pc:sldMk cId="935296436" sldId="429"/>
        </pc:sldMkLst>
        <pc:spChg chg="mod">
          <ac:chgData name="Mihaly, Krisztian" userId="e193a088-ae0e-4c4f-bd52-c7e027d42371" providerId="ADAL" clId="{5553B69E-3C39-424E-BA95-7350DDABFA0E}" dt="2025-10-13T06:54:45.285" v="1443" actId="20577"/>
          <ac:spMkLst>
            <pc:docMk/>
            <pc:sldMk cId="935296436" sldId="429"/>
            <ac:spMk id="2" creationId="{DF2C58CA-3586-767C-BB9C-25F0BBD6A37D}"/>
          </ac:spMkLst>
        </pc:spChg>
        <pc:spChg chg="mod">
          <ac:chgData name="Mihaly, Krisztian" userId="e193a088-ae0e-4c4f-bd52-c7e027d42371" providerId="ADAL" clId="{5553B69E-3C39-424E-BA95-7350DDABFA0E}" dt="2025-10-13T06:56:20.347" v="1827" actId="6549"/>
          <ac:spMkLst>
            <pc:docMk/>
            <pc:sldMk cId="935296436" sldId="429"/>
            <ac:spMk id="3" creationId="{38E048CD-F651-1C19-196E-CAE2A0CEE82F}"/>
          </ac:spMkLst>
        </pc:spChg>
      </pc:sldChg>
    </pc:docChg>
  </pc:docChgLst>
  <pc:docChgLst>
    <pc:chgData name="Mihaly, Krisztian" userId="e193a088-ae0e-4c4f-bd52-c7e027d42371" providerId="ADAL" clId="{C1C4EBD3-E027-4F60-9C90-58603C524FBC}"/>
    <pc:docChg chg="delSld modSld modSection">
      <pc:chgData name="Mihaly, Krisztian" userId="e193a088-ae0e-4c4f-bd52-c7e027d42371" providerId="ADAL" clId="{C1C4EBD3-E027-4F60-9C90-58603C524FBC}" dt="2024-10-08T18:43:50.916" v="10" actId="47"/>
      <pc:docMkLst>
        <pc:docMk/>
      </pc:docMkLst>
      <pc:sldChg chg="modSp mod">
        <pc:chgData name="Mihaly, Krisztian" userId="e193a088-ae0e-4c4f-bd52-c7e027d42371" providerId="ADAL" clId="{C1C4EBD3-E027-4F60-9C90-58603C524FBC}" dt="2024-10-08T18:43:43.300" v="9" actId="20577"/>
        <pc:sldMkLst>
          <pc:docMk/>
          <pc:sldMk cId="706305541" sldId="257"/>
        </pc:sldMkLst>
      </pc:sldChg>
      <pc:sldChg chg="del">
        <pc:chgData name="Mihaly, Krisztian" userId="e193a088-ae0e-4c4f-bd52-c7e027d42371" providerId="ADAL" clId="{C1C4EBD3-E027-4F60-9C90-58603C524FBC}" dt="2024-10-08T18:43:50.916" v="10" actId="47"/>
        <pc:sldMkLst>
          <pc:docMk/>
          <pc:sldMk cId="2019705334" sldId="279"/>
        </pc:sldMkLst>
      </pc:sldChg>
      <pc:sldChg chg="del">
        <pc:chgData name="Mihaly, Krisztian" userId="e193a088-ae0e-4c4f-bd52-c7e027d42371" providerId="ADAL" clId="{C1C4EBD3-E027-4F60-9C90-58603C524FBC}" dt="2024-10-08T18:43:50.916" v="10" actId="47"/>
        <pc:sldMkLst>
          <pc:docMk/>
          <pc:sldMk cId="834843554" sldId="280"/>
        </pc:sldMkLst>
      </pc:sldChg>
      <pc:sldChg chg="del">
        <pc:chgData name="Mihaly, Krisztian" userId="e193a088-ae0e-4c4f-bd52-c7e027d42371" providerId="ADAL" clId="{C1C4EBD3-E027-4F60-9C90-58603C524FBC}" dt="2024-10-08T18:43:50.916" v="10" actId="47"/>
        <pc:sldMkLst>
          <pc:docMk/>
          <pc:sldMk cId="1596956658" sldId="351"/>
        </pc:sldMkLst>
      </pc:sldChg>
    </pc:docChg>
  </pc:docChgLst>
  <pc:docChgLst>
    <pc:chgData name="Mihaly, Krisztian" userId="e193a088-ae0e-4c4f-bd52-c7e027d42371" providerId="ADAL" clId="{48430E36-F327-402F-B7DB-DD940B24FCEE}"/>
    <pc:docChg chg="custSel delSld modSld modSection">
      <pc:chgData name="Mihaly, Krisztian" userId="e193a088-ae0e-4c4f-bd52-c7e027d42371" providerId="ADAL" clId="{48430E36-F327-402F-B7DB-DD940B24FCEE}" dt="2023-10-16T11:15:42.413" v="51" actId="47"/>
      <pc:docMkLst>
        <pc:docMk/>
      </pc:docMkLst>
      <pc:sldChg chg="modSp mod">
        <pc:chgData name="Mihaly, Krisztian" userId="e193a088-ae0e-4c4f-bd52-c7e027d42371" providerId="ADAL" clId="{48430E36-F327-402F-B7DB-DD940B24FCEE}" dt="2023-10-06T06:06:07.521" v="9" actId="20577"/>
        <pc:sldMkLst>
          <pc:docMk/>
          <pc:sldMk cId="706305541" sldId="257"/>
        </pc:sldMkLst>
      </pc:sldChg>
      <pc:sldChg chg="del">
        <pc:chgData name="Mihaly, Krisztian" userId="e193a088-ae0e-4c4f-bd52-c7e027d42371" providerId="ADAL" clId="{48430E36-F327-402F-B7DB-DD940B24FCEE}" dt="2023-10-16T11:14:52.228" v="29" actId="47"/>
        <pc:sldMkLst>
          <pc:docMk/>
          <pc:sldMk cId="1165638137" sldId="297"/>
        </pc:sldMkLst>
      </pc:sldChg>
      <pc:sldChg chg="del">
        <pc:chgData name="Mihaly, Krisztian" userId="e193a088-ae0e-4c4f-bd52-c7e027d42371" providerId="ADAL" clId="{48430E36-F327-402F-B7DB-DD940B24FCEE}" dt="2023-10-16T11:14:57.668" v="35" actId="47"/>
        <pc:sldMkLst>
          <pc:docMk/>
          <pc:sldMk cId="1853140561" sldId="298"/>
        </pc:sldMkLst>
      </pc:sldChg>
      <pc:sldChg chg="del">
        <pc:chgData name="Mihaly, Krisztian" userId="e193a088-ae0e-4c4f-bd52-c7e027d42371" providerId="ADAL" clId="{48430E36-F327-402F-B7DB-DD940B24FCEE}" dt="2023-10-16T11:14:58.523" v="36" actId="47"/>
        <pc:sldMkLst>
          <pc:docMk/>
          <pc:sldMk cId="2694553815" sldId="299"/>
        </pc:sldMkLst>
      </pc:sldChg>
      <pc:sldChg chg="del">
        <pc:chgData name="Mihaly, Krisztian" userId="e193a088-ae0e-4c4f-bd52-c7e027d42371" providerId="ADAL" clId="{48430E36-F327-402F-B7DB-DD940B24FCEE}" dt="2023-10-16T11:14:53.387" v="30" actId="47"/>
        <pc:sldMkLst>
          <pc:docMk/>
          <pc:sldMk cId="2272823938" sldId="300"/>
        </pc:sldMkLst>
      </pc:sldChg>
      <pc:sldChg chg="del">
        <pc:chgData name="Mihaly, Krisztian" userId="e193a088-ae0e-4c4f-bd52-c7e027d42371" providerId="ADAL" clId="{48430E36-F327-402F-B7DB-DD940B24FCEE}" dt="2023-10-16T11:14:54.186" v="31" actId="47"/>
        <pc:sldMkLst>
          <pc:docMk/>
          <pc:sldMk cId="1697604480" sldId="302"/>
        </pc:sldMkLst>
      </pc:sldChg>
      <pc:sldChg chg="del">
        <pc:chgData name="Mihaly, Krisztian" userId="e193a088-ae0e-4c4f-bd52-c7e027d42371" providerId="ADAL" clId="{48430E36-F327-402F-B7DB-DD940B24FCEE}" dt="2023-10-16T11:14:55.569" v="33" actId="47"/>
        <pc:sldMkLst>
          <pc:docMk/>
          <pc:sldMk cId="3364051720" sldId="303"/>
        </pc:sldMkLst>
      </pc:sldChg>
      <pc:sldChg chg="del">
        <pc:chgData name="Mihaly, Krisztian" userId="e193a088-ae0e-4c4f-bd52-c7e027d42371" providerId="ADAL" clId="{48430E36-F327-402F-B7DB-DD940B24FCEE}" dt="2023-10-16T11:14:56.826" v="34" actId="47"/>
        <pc:sldMkLst>
          <pc:docMk/>
          <pc:sldMk cId="1731483362" sldId="304"/>
        </pc:sldMkLst>
      </pc:sldChg>
      <pc:sldChg chg="del">
        <pc:chgData name="Mihaly, Krisztian" userId="e193a088-ae0e-4c4f-bd52-c7e027d42371" providerId="ADAL" clId="{48430E36-F327-402F-B7DB-DD940B24FCEE}" dt="2023-10-16T11:14:59.481" v="37" actId="47"/>
        <pc:sldMkLst>
          <pc:docMk/>
          <pc:sldMk cId="570302192" sldId="311"/>
        </pc:sldMkLst>
      </pc:sldChg>
      <pc:sldChg chg="del">
        <pc:chgData name="Mihaly, Krisztian" userId="e193a088-ae0e-4c4f-bd52-c7e027d42371" providerId="ADAL" clId="{48430E36-F327-402F-B7DB-DD940B24FCEE}" dt="2023-10-16T11:15:00.137" v="38" actId="47"/>
        <pc:sldMkLst>
          <pc:docMk/>
          <pc:sldMk cId="3513729400" sldId="312"/>
        </pc:sldMkLst>
      </pc:sldChg>
      <pc:sldChg chg="del">
        <pc:chgData name="Mihaly, Krisztian" userId="e193a088-ae0e-4c4f-bd52-c7e027d42371" providerId="ADAL" clId="{48430E36-F327-402F-B7DB-DD940B24FCEE}" dt="2023-10-16T11:15:00.928" v="39" actId="47"/>
        <pc:sldMkLst>
          <pc:docMk/>
          <pc:sldMk cId="3253302414" sldId="313"/>
        </pc:sldMkLst>
      </pc:sldChg>
      <pc:sldChg chg="del">
        <pc:chgData name="Mihaly, Krisztian" userId="e193a088-ae0e-4c4f-bd52-c7e027d42371" providerId="ADAL" clId="{48430E36-F327-402F-B7DB-DD940B24FCEE}" dt="2023-10-16T11:15:01.623" v="40" actId="47"/>
        <pc:sldMkLst>
          <pc:docMk/>
          <pc:sldMk cId="397209200" sldId="314"/>
        </pc:sldMkLst>
      </pc:sldChg>
      <pc:sldChg chg="del">
        <pc:chgData name="Mihaly, Krisztian" userId="e193a088-ae0e-4c4f-bd52-c7e027d42371" providerId="ADAL" clId="{48430E36-F327-402F-B7DB-DD940B24FCEE}" dt="2023-10-16T11:14:54.874" v="32" actId="47"/>
        <pc:sldMkLst>
          <pc:docMk/>
          <pc:sldMk cId="1709738034" sldId="347"/>
        </pc:sldMkLst>
      </pc:sldChg>
      <pc:sldChg chg="del">
        <pc:chgData name="Mihaly, Krisztian" userId="e193a088-ae0e-4c4f-bd52-c7e027d42371" providerId="ADAL" clId="{48430E36-F327-402F-B7DB-DD940B24FCEE}" dt="2023-10-16T11:14:20.538" v="20" actId="47"/>
        <pc:sldMkLst>
          <pc:docMk/>
          <pc:sldMk cId="1438636358" sldId="350"/>
        </pc:sldMkLst>
      </pc:sldChg>
      <pc:sldChg chg="modSp mod">
        <pc:chgData name="Mihaly, Krisztian" userId="e193a088-ae0e-4c4f-bd52-c7e027d42371" providerId="ADAL" clId="{48430E36-F327-402F-B7DB-DD940B24FCEE}" dt="2023-10-16T11:13:44.897" v="13" actId="27636"/>
        <pc:sldMkLst>
          <pc:docMk/>
          <pc:sldMk cId="1596956658" sldId="351"/>
        </pc:sldMkLst>
      </pc:sldChg>
      <pc:sldChg chg="modSp mod">
        <pc:chgData name="Mihaly, Krisztian" userId="e193a088-ae0e-4c4f-bd52-c7e027d42371" providerId="ADAL" clId="{48430E36-F327-402F-B7DB-DD940B24FCEE}" dt="2023-10-16T11:15:27.017" v="46" actId="1076"/>
        <pc:sldMkLst>
          <pc:docMk/>
          <pc:sldMk cId="1085839559" sldId="356"/>
        </pc:sldMkLst>
      </pc:sldChg>
      <pc:sldChg chg="modSp mod">
        <pc:chgData name="Mihaly, Krisztian" userId="e193a088-ae0e-4c4f-bd52-c7e027d42371" providerId="ADAL" clId="{48430E36-F327-402F-B7DB-DD940B24FCEE}" dt="2023-10-16T11:14:01.540" v="19" actId="1076"/>
        <pc:sldMkLst>
          <pc:docMk/>
          <pc:sldMk cId="1077371796" sldId="412"/>
        </pc:sldMkLst>
      </pc:sldChg>
      <pc:sldChg chg="modSp mod">
        <pc:chgData name="Mihaly, Krisztian" userId="e193a088-ae0e-4c4f-bd52-c7e027d42371" providerId="ADAL" clId="{48430E36-F327-402F-B7DB-DD940B24FCEE}" dt="2023-10-16T11:14:27.274" v="26" actId="1076"/>
        <pc:sldMkLst>
          <pc:docMk/>
          <pc:sldMk cId="1043891369" sldId="413"/>
        </pc:sldMkLst>
      </pc:sldChg>
      <pc:sldChg chg="delSp del mod">
        <pc:chgData name="Mihaly, Krisztian" userId="e193a088-ae0e-4c4f-bd52-c7e027d42371" providerId="ADAL" clId="{48430E36-F327-402F-B7DB-DD940B24FCEE}" dt="2023-10-16T11:14:45.868" v="28" actId="47"/>
        <pc:sldMkLst>
          <pc:docMk/>
          <pc:sldMk cId="3925031714" sldId="414"/>
        </pc:sldMkLst>
      </pc:sldChg>
      <pc:sldChg chg="modSp mod">
        <pc:chgData name="Mihaly, Krisztian" userId="e193a088-ae0e-4c4f-bd52-c7e027d42371" providerId="ADAL" clId="{48430E36-F327-402F-B7DB-DD940B24FCEE}" dt="2023-10-16T11:15:08.069" v="45" actId="1076"/>
        <pc:sldMkLst>
          <pc:docMk/>
          <pc:sldMk cId="3816491933" sldId="415"/>
        </pc:sldMkLst>
      </pc:sldChg>
      <pc:sldChg chg="del">
        <pc:chgData name="Mihaly, Krisztian" userId="e193a088-ae0e-4c4f-bd52-c7e027d42371" providerId="ADAL" clId="{48430E36-F327-402F-B7DB-DD940B24FCEE}" dt="2023-10-16T11:15:42.413" v="51" actId="47"/>
        <pc:sldMkLst>
          <pc:docMk/>
          <pc:sldMk cId="2137935961" sldId="416"/>
        </pc:sldMkLst>
      </pc:sldChg>
      <pc:sldChg chg="modSp mod">
        <pc:chgData name="Mihaly, Krisztian" userId="e193a088-ae0e-4c4f-bd52-c7e027d42371" providerId="ADAL" clId="{48430E36-F327-402F-B7DB-DD940B24FCEE}" dt="2023-10-16T11:15:35.866" v="50" actId="27636"/>
        <pc:sldMkLst>
          <pc:docMk/>
          <pc:sldMk cId="759269845" sldId="41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96EA6-6F25-4F19-87BA-7ADCC16DAEFF}" type="datetimeFigureOut">
              <a:rPr lang="en-US" smtClean="0"/>
              <a:t>10/13/2025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E50CC-F33A-4EF4-9F12-93EC4A21A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C172E-A8B5-46F6-B05C-DFA3E2E0F207}" type="datetimeFigureOut">
              <a:rPr lang="en-US" smtClean="0"/>
              <a:t>10/13/2025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74CE4-FBD8-4481-AEFB-CA53E599A7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74CE4-FBD8-4481-AEFB-CA53E599A74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974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How presentation will benefit audience: Adult learners are more interested in a subject if they know how or why it is important to them.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Presenter’s level of expertise in the subject: Briefly state your credentials in this area, or explain why participants should listen to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991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How presentation will benefit audience: Adult learners are more interested in a subject if they know how or why it is important to them.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Presenter’s level of expertise in the subject: Briefly state your credentials in this area, or explain why participants should listen to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7286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How presentation will benefit audience: Adult learners are more interested in a subject if they know how or why it is important to them.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Presenter’s level of expertise in the subject: Briefly state your credentials in this area, or explain why participants should listen to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818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How presentation will benefit audience: Adult learners are more interested in a subject if they know how or why it is important to them.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Presenter’s level of expertise in the subject: Briefly state your credentials in this area, or explain why participants should listen to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382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How presentation will benefit audience: Adult learners are more interested in a subject if they know how or why it is important to them.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Presenter’s level of expertise in the subject: Briefly state your credentials in this area, or explain why participants should listen to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403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08F12-96AD-4ED4-8132-A78F5E42C1F5}" type="datetime1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10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A170-8299-44AD-AEEF-FC686C3D7804}" type="datetime1">
              <a:rPr lang="en-US" smtClean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574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1763A-68EC-4ECD-9620-D9FE9CDDD622}" type="datetime1">
              <a:rPr lang="en-US" smtClean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987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BEDD-6160-49BB-B372-861DE7DE9BA5}" type="datetime1">
              <a:rPr lang="en-US" smtClean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133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E819F-B7FD-4B29-8F66-9E318144BC2A}" type="datetime1">
              <a:rPr lang="en-US" smtClean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3001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159C-B6E0-4F10-9F4A-2FA57003B139}" type="datetime1">
              <a:rPr lang="en-US" smtClean="0"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50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0CBBB-D1D1-4386-A5E9-07F3477B78F3}" type="datetime1">
              <a:rPr lang="en-US" smtClean="0"/>
              <a:t>10/13/2025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738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CAD8-0EA7-4615-B69B-B2F199EF3A93}" type="datetime1">
              <a:rPr lang="en-US" smtClean="0"/>
              <a:t>10/13/2025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446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4BD7-6953-492C-921B-E68B2D7F14C8}" type="datetime1">
              <a:rPr lang="en-US" smtClean="0"/>
              <a:t>10/13/2025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345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5A17D9B-D4D3-4E23-88DF-2E354FA43196}" type="datetime1">
              <a:rPr lang="en-US" smtClean="0"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341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F67C5-D04E-4576-B61C-12ABA14BBD6C}" type="datetime1">
              <a:rPr lang="en-US" smtClean="0"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023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20F09E4-6EA4-4BF3-9FC8-FF40373B88E6}" type="datetime1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8006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4" orient="horz" pos="2160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help.sap.com/doc/abapdocu_751_index_htm/7.51/en-US/abentypes_statements.htm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hyperlink" Target="https://help.sap.com/saphelp_nw70/helpdata/en/fc/eb35de358411d1829f0000e829fbfe/frameset.htm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hyperlink" Target="https://help.sap.com/saphelp_nw70/helpdata/en/fc/eb384e358411d1829f0000e829fbfe/content.htm" TargetMode="Externa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V</a:t>
            </a:r>
            <a:r>
              <a:rPr lang="hu-HU" dirty="0" err="1"/>
              <a:t>állalati</a:t>
            </a:r>
            <a:r>
              <a:rPr lang="hu-HU" dirty="0"/>
              <a:t> Informatika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/>
              <a:t>Dr. Mihály </a:t>
            </a:r>
            <a:r>
              <a:rPr lang="hu-HU" dirty="0"/>
              <a:t>Krisztián</a:t>
            </a:r>
          </a:p>
          <a:p>
            <a:r>
              <a:rPr lang="hu-HU" dirty="0"/>
              <a:t>2025</a:t>
            </a:r>
            <a:r>
              <a:rPr lang="en-GB" dirty="0"/>
              <a:t>. </a:t>
            </a:r>
            <a:r>
              <a:rPr lang="hu-HU" dirty="0"/>
              <a:t>10. 03.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3055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Számtípusokról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I</a:t>
            </a:r>
          </a:p>
          <a:p>
            <a:pPr lvl="1"/>
            <a:r>
              <a:rPr lang="hu-HU" sz="2000" dirty="0"/>
              <a:t>Egész szám</a:t>
            </a:r>
          </a:p>
          <a:p>
            <a:pPr lvl="1"/>
            <a:r>
              <a:rPr lang="hu-HU" sz="2000" dirty="0"/>
              <a:t>Aritmetikai műveletek eredménye </a:t>
            </a:r>
            <a:r>
              <a:rPr lang="hu-HU" sz="2000" b="1" dirty="0"/>
              <a:t>kerekítve </a:t>
            </a:r>
            <a:r>
              <a:rPr lang="hu-HU" sz="2000" dirty="0"/>
              <a:t>lesz</a:t>
            </a:r>
          </a:p>
          <a:p>
            <a:pPr marL="704088" lvl="2" indent="0">
              <a:buNone/>
            </a:pPr>
            <a:r>
              <a:rPr lang="hu-HU" sz="1600" dirty="0"/>
              <a:t>	DATA: </a:t>
            </a:r>
            <a:r>
              <a:rPr lang="hu-HU" sz="1600" dirty="0" err="1"/>
              <a:t>lv_eredmeny</a:t>
            </a:r>
            <a:r>
              <a:rPr lang="hu-HU" sz="1600" dirty="0"/>
              <a:t> TYPE i.</a:t>
            </a:r>
          </a:p>
          <a:p>
            <a:pPr marL="704088" lvl="2" indent="0">
              <a:buNone/>
            </a:pPr>
            <a:r>
              <a:rPr lang="hu-HU" sz="1600" dirty="0"/>
              <a:t>	</a:t>
            </a:r>
            <a:r>
              <a:rPr lang="hu-HU" sz="1600" dirty="0" err="1"/>
              <a:t>lv_eredmeny</a:t>
            </a:r>
            <a:r>
              <a:rPr lang="hu-HU" sz="1600" dirty="0"/>
              <a:t> = 4 / 20 . 		 ” 0 </a:t>
            </a:r>
          </a:p>
          <a:p>
            <a:pPr marL="704088" lvl="2" indent="0">
              <a:buNone/>
            </a:pPr>
            <a:r>
              <a:rPr lang="hu-HU" sz="1600" dirty="0"/>
              <a:t>	</a:t>
            </a:r>
            <a:r>
              <a:rPr lang="hu-HU" sz="1600" dirty="0" err="1"/>
              <a:t>lv_eredmeny</a:t>
            </a:r>
            <a:r>
              <a:rPr lang="hu-HU" sz="1600" dirty="0"/>
              <a:t> = 16 / 20 .		 ” 1</a:t>
            </a:r>
          </a:p>
          <a:p>
            <a:pPr marL="704088" lvl="2" indent="0">
              <a:buNone/>
            </a:pPr>
            <a:endParaRPr lang="hu-HU" sz="1600" dirty="0"/>
          </a:p>
          <a:p>
            <a:r>
              <a:rPr lang="hu-HU" sz="2400" dirty="0"/>
              <a:t>P</a:t>
            </a:r>
          </a:p>
          <a:p>
            <a:pPr lvl="1"/>
            <a:r>
              <a:rPr lang="hu-HU" sz="2000" dirty="0"/>
              <a:t>DECIMALS kulcsszóval tizedesjegyek száma előírható (</a:t>
            </a:r>
            <a:r>
              <a:rPr lang="hu-HU" sz="2000" dirty="0" err="1"/>
              <a:t>max</a:t>
            </a:r>
            <a:r>
              <a:rPr lang="hu-HU" sz="2000" dirty="0"/>
              <a:t> 14)</a:t>
            </a:r>
          </a:p>
          <a:p>
            <a:pPr marL="411480" lvl="1" indent="0">
              <a:buNone/>
            </a:pPr>
            <a:r>
              <a:rPr lang="hu-HU" sz="2000" dirty="0"/>
              <a:t>	DATA </a:t>
            </a:r>
            <a:r>
              <a:rPr lang="hu-HU" sz="2000" dirty="0" err="1"/>
              <a:t>lv_tizedes</a:t>
            </a:r>
            <a:r>
              <a:rPr lang="hu-HU" sz="2000" dirty="0"/>
              <a:t> TYPE p DECIMALS 4 VALUE ’1234.0012’ 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10092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Konstansok, literálok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Kulcsszó: CONSTANTS + VALUE</a:t>
            </a:r>
          </a:p>
          <a:p>
            <a:pPr lvl="1"/>
            <a:r>
              <a:rPr lang="hu-HU" sz="2000" dirty="0"/>
              <a:t>CONSTANTS </a:t>
            </a:r>
            <a:r>
              <a:rPr lang="hu-HU" sz="2000" dirty="0" err="1"/>
              <a:t>lc_max_wp</a:t>
            </a:r>
            <a:r>
              <a:rPr lang="hu-HU" sz="2000" dirty="0"/>
              <a:t> TYPE i VALUE 10.</a:t>
            </a:r>
          </a:p>
          <a:p>
            <a:pPr marL="201168" lvl="1" indent="0">
              <a:buNone/>
            </a:pPr>
            <a:endParaRPr lang="hu-HU" sz="2000" dirty="0"/>
          </a:p>
          <a:p>
            <a:r>
              <a:rPr lang="hu-HU" sz="2400" dirty="0"/>
              <a:t>Literál:</a:t>
            </a:r>
          </a:p>
          <a:p>
            <a:pPr lvl="1"/>
            <a:r>
              <a:rPr lang="hu-HU" sz="2000" dirty="0"/>
              <a:t>’ … ’</a:t>
            </a:r>
          </a:p>
          <a:p>
            <a:pPr lvl="1"/>
            <a:r>
              <a:rPr lang="hu-HU" sz="2000" dirty="0"/>
              <a:t>CONSTANTS </a:t>
            </a:r>
            <a:r>
              <a:rPr lang="hu-HU" sz="2000" dirty="0" err="1"/>
              <a:t>lc_standard_header</a:t>
            </a:r>
            <a:r>
              <a:rPr lang="hu-HU" sz="2000" dirty="0"/>
              <a:t> TYPE </a:t>
            </a:r>
            <a:r>
              <a:rPr lang="hu-HU" sz="2000" dirty="0" err="1"/>
              <a:t>string</a:t>
            </a:r>
            <a:r>
              <a:rPr lang="hu-HU" sz="2000" dirty="0"/>
              <a:t> VALUE ’ </a:t>
            </a:r>
            <a:r>
              <a:rPr lang="hu-HU" sz="2000" dirty="0" err="1"/>
              <a:t>Header</a:t>
            </a:r>
            <a:r>
              <a:rPr lang="hu-HU" sz="2000" dirty="0"/>
              <a:t>’.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049737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Értékadás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CLEAR</a:t>
            </a:r>
          </a:p>
          <a:p>
            <a:pPr lvl="1"/>
            <a:r>
              <a:rPr lang="hu-HU" sz="2000" dirty="0"/>
              <a:t>Tetszőleges adattípust iniciális értékre állít</a:t>
            </a:r>
          </a:p>
          <a:p>
            <a:r>
              <a:rPr lang="hu-HU" sz="2400" dirty="0"/>
              <a:t>Egyszerű értékadás</a:t>
            </a:r>
          </a:p>
          <a:p>
            <a:pPr lvl="1"/>
            <a:r>
              <a:rPr lang="hu-HU" sz="2000" dirty="0"/>
              <a:t>változó2 = változó1 .</a:t>
            </a:r>
          </a:p>
          <a:p>
            <a:r>
              <a:rPr lang="hu-HU" sz="2400" dirty="0"/>
              <a:t>MOVE</a:t>
            </a:r>
          </a:p>
          <a:p>
            <a:pPr lvl="1"/>
            <a:r>
              <a:rPr lang="hu-HU" sz="2000" dirty="0"/>
              <a:t>MOVE változó1 TO változó2.</a:t>
            </a:r>
          </a:p>
          <a:p>
            <a:pPr lvl="1"/>
            <a:r>
              <a:rPr lang="hu-HU" sz="2000" dirty="0"/>
              <a:t>Típuskonvertálási szabályoknak megfelelően a változó értékét másolja.</a:t>
            </a:r>
          </a:p>
          <a:p>
            <a:r>
              <a:rPr lang="hu-HU" sz="2400" dirty="0"/>
              <a:t>MOVE-CORRESPONDING</a:t>
            </a:r>
          </a:p>
          <a:p>
            <a:pPr lvl="1"/>
            <a:r>
              <a:rPr lang="hu-HU" sz="2000" dirty="0"/>
              <a:t>MOVE-CORRESPONDING struktúra1 TO struktúra2.</a:t>
            </a:r>
          </a:p>
          <a:p>
            <a:pPr lvl="1"/>
            <a:r>
              <a:rPr lang="hu-HU" sz="2000" dirty="0"/>
              <a:t>Értékek mezőként másol, mely során a mezők nevét egyezteti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417103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Műveletvégzés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Változó = Aritmetikai kifejezés .</a:t>
            </a:r>
          </a:p>
          <a:p>
            <a:pPr lvl="1"/>
            <a:r>
              <a:rPr lang="hu-HU" sz="2000" dirty="0"/>
              <a:t>COMPUTE előtag használható, de opcionális. Nem szoktuk használni.</a:t>
            </a:r>
          </a:p>
          <a:p>
            <a:pPr marL="201168" lvl="1" indent="0">
              <a:buNone/>
            </a:pPr>
            <a:endParaRPr lang="hu-HU" sz="2000" dirty="0"/>
          </a:p>
          <a:p>
            <a:r>
              <a:rPr lang="hu-HU" sz="2400" dirty="0"/>
              <a:t>Az aritmetikai kifejezésben használhatunk zárójelet és operátorokat.</a:t>
            </a:r>
          </a:p>
          <a:p>
            <a:pPr lvl="1"/>
            <a:r>
              <a:rPr lang="hu-HU" sz="2000" dirty="0"/>
              <a:t>A zárójeleket és operátorokat mindig szóközzel el kell választani. Ez szokatlan lehet a legtöbb programozási nyelvvel ellentétben.</a:t>
            </a:r>
          </a:p>
          <a:p>
            <a:pPr marL="109728" indent="0">
              <a:buNone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0838582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Logikai kifejezések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NOT, AND, OR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879081"/>
              </p:ext>
            </p:extLst>
          </p:nvPr>
        </p:nvGraphicFramePr>
        <p:xfrm>
          <a:off x="2092276" y="2622974"/>
          <a:ext cx="8068408" cy="24688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{3B4B98B0-60AC-42C2-AFA5-B58CD77FA1E5}</a:tableStyleId>
              </a:tblPr>
              <a:tblGrid>
                <a:gridCol w="2017102">
                  <a:extLst>
                    <a:ext uri="{9D8B030D-6E8A-4147-A177-3AD203B41FA5}">
                      <a16:colId xmlns:a16="http://schemas.microsoft.com/office/drawing/2014/main" val="3005447614"/>
                    </a:ext>
                  </a:extLst>
                </a:gridCol>
                <a:gridCol w="670414">
                  <a:extLst>
                    <a:ext uri="{9D8B030D-6E8A-4147-A177-3AD203B41FA5}">
                      <a16:colId xmlns:a16="http://schemas.microsoft.com/office/drawing/2014/main" val="1685240865"/>
                    </a:ext>
                  </a:extLst>
                </a:gridCol>
                <a:gridCol w="2118946">
                  <a:extLst>
                    <a:ext uri="{9D8B030D-6E8A-4147-A177-3AD203B41FA5}">
                      <a16:colId xmlns:a16="http://schemas.microsoft.com/office/drawing/2014/main" val="127271286"/>
                    </a:ext>
                  </a:extLst>
                </a:gridCol>
                <a:gridCol w="3261946">
                  <a:extLst>
                    <a:ext uri="{9D8B030D-6E8A-4147-A177-3AD203B41FA5}">
                      <a16:colId xmlns:a16="http://schemas.microsoft.com/office/drawing/2014/main" val="1158125830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Operátor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Jelentés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85875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EQ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=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Egyenlő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40617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NE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&lt;&gt;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&gt;&lt;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Nem egyenlő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25784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GT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&gt;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Nagyobb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68112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GE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&gt;=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=&gt;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Nagyobb vagy egyenlő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23323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LT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&lt;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Kisebb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42169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LE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&lt;=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=&lt;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Kisebb vagy egyenlő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9351435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BETWEEN e1 AND e2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Intervallum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3512801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IS INITIAL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Inicializálási érték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9819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073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Vezérlési szerkezetek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IF szerkezet</a:t>
            </a:r>
          </a:p>
          <a:p>
            <a:pPr marL="411480" lvl="1" indent="0">
              <a:buNone/>
            </a:pPr>
            <a:r>
              <a:rPr lang="hu-HU" sz="2000" dirty="0"/>
              <a:t>IF logikai kifejezés.</a:t>
            </a:r>
          </a:p>
          <a:p>
            <a:pPr marL="411480" lvl="1" indent="0">
              <a:buNone/>
            </a:pPr>
            <a:r>
              <a:rPr lang="hu-HU" sz="2000" dirty="0"/>
              <a:t>	Utasítás 1.</a:t>
            </a:r>
          </a:p>
          <a:p>
            <a:pPr marL="411480" lvl="1" indent="0">
              <a:buNone/>
            </a:pPr>
            <a:r>
              <a:rPr lang="hu-HU" sz="2000" dirty="0"/>
              <a:t>ELSEIF logikai kifejezés.</a:t>
            </a:r>
          </a:p>
          <a:p>
            <a:pPr marL="411480" lvl="1" indent="0">
              <a:buNone/>
            </a:pPr>
            <a:r>
              <a:rPr lang="hu-HU" sz="2000" dirty="0"/>
              <a:t>	Utasítás 2.</a:t>
            </a:r>
          </a:p>
          <a:p>
            <a:pPr marL="411480" lvl="1" indent="0">
              <a:buNone/>
            </a:pPr>
            <a:r>
              <a:rPr lang="hu-HU" sz="2000" dirty="0"/>
              <a:t>ELSEIF logikai kifejezés.</a:t>
            </a:r>
          </a:p>
          <a:p>
            <a:pPr marL="411480" lvl="1" indent="0">
              <a:buNone/>
            </a:pPr>
            <a:r>
              <a:rPr lang="hu-HU" sz="2000" dirty="0"/>
              <a:t>	Utasítás 3.</a:t>
            </a:r>
          </a:p>
          <a:p>
            <a:pPr marL="411480" lvl="1" indent="0">
              <a:buNone/>
            </a:pPr>
            <a:r>
              <a:rPr lang="hu-HU" sz="2000" dirty="0"/>
              <a:t>ELSE.</a:t>
            </a:r>
          </a:p>
          <a:p>
            <a:pPr marL="411480" lvl="1" indent="0">
              <a:buNone/>
            </a:pPr>
            <a:r>
              <a:rPr lang="hu-HU" sz="2000" dirty="0"/>
              <a:t>	Utasítás 4.</a:t>
            </a:r>
          </a:p>
          <a:p>
            <a:pPr marL="411480" lvl="1" indent="0">
              <a:buNone/>
            </a:pPr>
            <a:r>
              <a:rPr lang="hu-HU" sz="2000" dirty="0"/>
              <a:t>ENDIF.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528567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Vezérlési szerkezetek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hu-HU" sz="2400" dirty="0"/>
              <a:t>CASE változó.</a:t>
            </a:r>
            <a:endParaRPr lang="en-US" sz="2400" dirty="0"/>
          </a:p>
          <a:p>
            <a:pPr marL="109728" indent="0">
              <a:buNone/>
            </a:pPr>
            <a:r>
              <a:rPr lang="hu-HU" sz="2400" dirty="0"/>
              <a:t>	WHEN érték1.</a:t>
            </a:r>
            <a:endParaRPr lang="en-US" sz="2400" dirty="0"/>
          </a:p>
          <a:p>
            <a:pPr marL="109728" indent="0">
              <a:buNone/>
            </a:pPr>
            <a:r>
              <a:rPr lang="hu-HU" sz="2400" dirty="0"/>
              <a:t>		utasítások.</a:t>
            </a:r>
            <a:endParaRPr lang="en-US" sz="2400" dirty="0"/>
          </a:p>
          <a:p>
            <a:pPr marL="109728" indent="0">
              <a:buNone/>
            </a:pPr>
            <a:r>
              <a:rPr lang="hu-HU" sz="2400" dirty="0"/>
              <a:t>	WHEN érték2 OR érték3. </a:t>
            </a:r>
          </a:p>
          <a:p>
            <a:pPr marL="109728" indent="0">
              <a:buNone/>
            </a:pPr>
            <a:r>
              <a:rPr lang="hu-HU" sz="2400" dirty="0"/>
              <a:t>		utasítások.</a:t>
            </a:r>
            <a:endParaRPr lang="en-US" sz="2400" dirty="0"/>
          </a:p>
          <a:p>
            <a:pPr marL="109728" indent="0">
              <a:buNone/>
            </a:pPr>
            <a:r>
              <a:rPr lang="hu-HU" sz="2400" dirty="0"/>
              <a:t>	WHEN OTHERS.</a:t>
            </a:r>
            <a:endParaRPr lang="en-US" sz="2400" dirty="0"/>
          </a:p>
          <a:p>
            <a:pPr marL="109728" indent="0">
              <a:buNone/>
            </a:pPr>
            <a:r>
              <a:rPr lang="hu-HU" sz="2400" dirty="0"/>
              <a:t>		utasítások.</a:t>
            </a:r>
            <a:endParaRPr lang="en-US" sz="2400" dirty="0"/>
          </a:p>
          <a:p>
            <a:pPr marL="109728" indent="0">
              <a:buNone/>
            </a:pPr>
            <a:r>
              <a:rPr lang="hu-HU" sz="2400" dirty="0"/>
              <a:t>ENDCASE.</a:t>
            </a:r>
            <a:endParaRPr lang="en-US" sz="2400" dirty="0"/>
          </a:p>
          <a:p>
            <a:pPr marL="109728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998423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Vezérlési szerkezetek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hu-HU" sz="2400" dirty="0"/>
              <a:t>DO n TIMES.</a:t>
            </a:r>
            <a:endParaRPr lang="en-US" sz="2400" dirty="0"/>
          </a:p>
          <a:p>
            <a:pPr marL="109728" indent="0">
              <a:buNone/>
            </a:pPr>
            <a:r>
              <a:rPr lang="hu-HU" sz="2400" dirty="0"/>
              <a:t>	utasítások .</a:t>
            </a:r>
            <a:endParaRPr lang="en-US" sz="2400" dirty="0"/>
          </a:p>
          <a:p>
            <a:pPr marL="109728" indent="0">
              <a:buNone/>
            </a:pPr>
            <a:r>
              <a:rPr lang="hu-HU" sz="2400" dirty="0"/>
              <a:t>ENDDO.</a:t>
            </a:r>
            <a:endParaRPr lang="en-US" sz="2400" dirty="0"/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Futás közben a SY-INDEX rendszerváltozót 1-től kezdve egyesével növeli.</a:t>
            </a:r>
          </a:p>
          <a:p>
            <a:pPr marL="109728" indent="0">
              <a:buNone/>
            </a:pPr>
            <a:r>
              <a:rPr lang="hu-HU" sz="2400" dirty="0"/>
              <a:t>Az N egész szám opcionális, ilyen esetben a ciklus végtelen ciklus.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Ha a ciklust elkezdte lefuttatni, a futási számot az n változóval, vagy a </a:t>
            </a:r>
            <a:r>
              <a:rPr lang="hu-HU" sz="2400" dirty="0" err="1"/>
              <a:t>sy</a:t>
            </a:r>
            <a:r>
              <a:rPr lang="hu-HU" sz="2400" dirty="0"/>
              <a:t>-index változóval már módosítani nem lehet.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09015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Vezérlési szerkezetek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hu-HU" sz="2400" dirty="0"/>
              <a:t>WHILE &lt;logikai kifejezés&gt;.</a:t>
            </a:r>
            <a:endParaRPr lang="en-US" sz="2400" dirty="0"/>
          </a:p>
          <a:p>
            <a:pPr marL="109728" indent="0">
              <a:buNone/>
            </a:pPr>
            <a:r>
              <a:rPr lang="hu-HU" sz="2400" dirty="0"/>
              <a:t>	&lt;utasítások&gt;.</a:t>
            </a:r>
            <a:endParaRPr lang="en-US" sz="2400" dirty="0"/>
          </a:p>
          <a:p>
            <a:pPr marL="109728" indent="0">
              <a:buNone/>
            </a:pPr>
            <a:r>
              <a:rPr lang="hu-HU" sz="2400" dirty="0"/>
              <a:t>ENDWHILE.</a:t>
            </a:r>
            <a:endParaRPr lang="en-US" sz="2400" dirty="0"/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Ciklusváltozója a </a:t>
            </a:r>
            <a:r>
              <a:rPr lang="hu-HU" sz="2400" dirty="0" err="1"/>
              <a:t>sy</a:t>
            </a:r>
            <a:r>
              <a:rPr lang="hu-HU" sz="2400" dirty="0"/>
              <a:t>-index paraméterrel érhető el.</a:t>
            </a:r>
          </a:p>
          <a:p>
            <a:pPr marL="109728" indent="0">
              <a:buNone/>
            </a:pPr>
            <a:r>
              <a:rPr lang="hu-HU" sz="2400" dirty="0"/>
              <a:t>A számolást 1-től kezdődik (nem 0, mint sok más programozási nyelvben)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197060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Vezérlési szerkezetek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hu-HU" sz="2400" dirty="0"/>
              <a:t>CHECK &lt;logikai kifejezés&gt; .</a:t>
            </a:r>
          </a:p>
          <a:p>
            <a:pPr marL="109728" indent="0">
              <a:buNone/>
            </a:pPr>
            <a:r>
              <a:rPr lang="hu-HU" sz="2400" dirty="0"/>
              <a:t>	Ha a logikai kifejezés nem teljesül, akkor a következő iterációs ciklusra lép.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EXIT .</a:t>
            </a:r>
          </a:p>
          <a:p>
            <a:pPr marL="109728" indent="0">
              <a:buNone/>
            </a:pPr>
            <a:r>
              <a:rPr lang="hu-HU" sz="2400" dirty="0"/>
              <a:t>	Az adott ciklusból kilép.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CONTINUE .</a:t>
            </a:r>
          </a:p>
          <a:p>
            <a:pPr marL="109728" indent="0">
              <a:buNone/>
            </a:pPr>
            <a:r>
              <a:rPr lang="hu-HU" sz="2400" dirty="0"/>
              <a:t>	Hasonló a CHECK-</a:t>
            </a:r>
            <a:r>
              <a:rPr lang="hu-HU" sz="2400" dirty="0" err="1"/>
              <a:t>hez</a:t>
            </a:r>
            <a:r>
              <a:rPr lang="hu-HU" sz="2400" dirty="0"/>
              <a:t>, de nincs feltételhez kötve.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85973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II. előadás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hu-HU" sz="2400" dirty="0"/>
              <a:t>„Beugró”</a:t>
            </a:r>
          </a:p>
          <a:p>
            <a:pPr lvl="0"/>
            <a:endParaRPr lang="hu-HU" sz="2400" dirty="0"/>
          </a:p>
          <a:p>
            <a:r>
              <a:rPr lang="hu-HU" sz="2400" dirty="0"/>
              <a:t>ABAP alapok (ismétlés)</a:t>
            </a:r>
          </a:p>
          <a:p>
            <a:endParaRPr lang="hu-HU" sz="2400" dirty="0"/>
          </a:p>
          <a:p>
            <a:pPr lvl="0"/>
            <a:r>
              <a:rPr lang="hu-HU" sz="2400" dirty="0"/>
              <a:t>ABAP Data </a:t>
            </a:r>
            <a:r>
              <a:rPr lang="hu-HU" sz="2400" dirty="0" err="1"/>
              <a:t>Dictionary</a:t>
            </a:r>
            <a:endParaRPr lang="hu-HU" sz="2400" dirty="0"/>
          </a:p>
          <a:p>
            <a:pPr marL="109728" lvl="0" indent="0">
              <a:buNone/>
            </a:pPr>
            <a:endParaRPr lang="en-US" sz="2400" dirty="0"/>
          </a:p>
          <a:p>
            <a:r>
              <a:rPr lang="hu-HU" sz="2400" dirty="0"/>
              <a:t>Minta adatbázis ismertetése</a:t>
            </a:r>
          </a:p>
          <a:p>
            <a:endParaRPr lang="hu-HU" sz="2400" dirty="0"/>
          </a:p>
          <a:p>
            <a:r>
              <a:rPr lang="hu-HU" sz="2400" dirty="0"/>
              <a:t>Belső táblázatok</a:t>
            </a:r>
          </a:p>
          <a:p>
            <a:pPr marL="109728" lvl="0" indent="0">
              <a:buNone/>
            </a:pPr>
            <a:endParaRPr lang="hu-HU" sz="2400" dirty="0"/>
          </a:p>
          <a:p>
            <a:pPr lvl="0"/>
            <a:r>
              <a:rPr lang="hu-HU" sz="2400" dirty="0"/>
              <a:t>Hallgatói feladat</a:t>
            </a:r>
          </a:p>
        </p:txBody>
      </p:sp>
    </p:spTree>
    <p:extLst>
      <p:ext uri="{BB962C8B-B14F-4D97-AF65-F5344CB8AC3E}">
        <p14:creationId xmlns:p14="http://schemas.microsoft.com/office/powerpoint/2010/main" val="1126093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CE10A-0BED-7865-E488-FEC0C9DF0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C1A35-A6C0-E590-2035-54B034835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Gyakorlat – Néhány egyszerű program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40B63-3C0D-DE01-A0BA-A6D0D8FEE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6928" indent="-457200">
              <a:buAutoNum type="arabicPeriod"/>
            </a:pPr>
            <a:r>
              <a:rPr lang="hu-HU" sz="2400" dirty="0"/>
              <a:t>Alapvető aritmetikai műveletek</a:t>
            </a:r>
          </a:p>
          <a:p>
            <a:pPr marL="859536" lvl="1" indent="-457200">
              <a:buAutoNum type="arabicPeriod"/>
            </a:pPr>
            <a:r>
              <a:rPr lang="hu-HU" sz="2200" dirty="0"/>
              <a:t>A 4 és 16 egész számon végezze el az +, -, *, / műveleteket és az eredményt írja a kimenetre!</a:t>
            </a:r>
          </a:p>
          <a:p>
            <a:pPr marL="859536" lvl="1" indent="-457200">
              <a:buAutoNum type="arabicPeriod"/>
            </a:pPr>
            <a:r>
              <a:rPr lang="hu-HU" sz="2200" dirty="0"/>
              <a:t>A 6.4 és 9.33 pakolt decimális számokon végezze el az +, -, *, / műveleteket és az eredményt írja a kimenetre!</a:t>
            </a:r>
          </a:p>
          <a:p>
            <a:pPr marL="566928" indent="-457200">
              <a:buAutoNum type="arabicPeriod"/>
            </a:pPr>
            <a:r>
              <a:rPr lang="hu-HU" sz="2400" dirty="0"/>
              <a:t>Egyszerű </a:t>
            </a:r>
            <a:r>
              <a:rPr lang="hu-HU" sz="2400" dirty="0" err="1"/>
              <a:t>leszámlálásos</a:t>
            </a:r>
            <a:r>
              <a:rPr lang="hu-HU" sz="2400" dirty="0"/>
              <a:t> ciklusok:</a:t>
            </a:r>
          </a:p>
          <a:p>
            <a:pPr marL="859536" lvl="1" indent="-457200">
              <a:buAutoNum type="arabicPeriod"/>
            </a:pPr>
            <a:r>
              <a:rPr lang="hu-HU" sz="2200" dirty="0"/>
              <a:t>Írja ki az első 50 egész számot a standard kimenetre! Használja a </a:t>
            </a:r>
            <a:r>
              <a:rPr lang="hu-HU" sz="2200" dirty="0" err="1"/>
              <a:t>sy</a:t>
            </a:r>
            <a:r>
              <a:rPr lang="hu-HU" sz="2200" dirty="0"/>
              <a:t>-index változót!</a:t>
            </a:r>
          </a:p>
          <a:p>
            <a:pPr marL="859536" lvl="1" indent="-457200">
              <a:buAutoNum type="arabicPeriod"/>
            </a:pPr>
            <a:r>
              <a:rPr lang="hu-HU" sz="2200" dirty="0"/>
              <a:t>Írja ki az első 30 páros számot a standard kimenetre! Használja a </a:t>
            </a:r>
            <a:r>
              <a:rPr lang="hu-HU" sz="2200" dirty="0" err="1"/>
              <a:t>sy</a:t>
            </a:r>
            <a:r>
              <a:rPr lang="hu-HU" sz="2200" dirty="0"/>
              <a:t>-index változót!</a:t>
            </a:r>
          </a:p>
          <a:p>
            <a:pPr marL="859536" lvl="1" indent="-457200">
              <a:buAutoNum type="arabicPeriod"/>
            </a:pPr>
            <a:endParaRPr lang="hu-HU" sz="2200" dirty="0"/>
          </a:p>
          <a:p>
            <a:pPr marL="566928" indent="-457200"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2366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923B2-8972-0450-2093-AF0EC31A6A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6C11D-1450-CF74-CAEF-D5C7FDC81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Gyakorlat – Néhány egyszerű program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C6D3D8-D232-C7F3-7A9C-214C81834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6928" indent="-457200">
              <a:buAutoNum type="arabicPeriod"/>
            </a:pPr>
            <a:r>
              <a:rPr lang="hu-HU" sz="2400" dirty="0"/>
              <a:t>Egyszerű feltételhez kötött ciklus</a:t>
            </a:r>
          </a:p>
          <a:p>
            <a:pPr marL="859536" lvl="1" indent="-457200">
              <a:buAutoNum type="arabicPeriod"/>
            </a:pPr>
            <a:r>
              <a:rPr lang="hu-HU" sz="2000" dirty="0"/>
              <a:t>Állapítsa meg egy tetszőleges [1,400] intervallumból választott egész számról, hogy prímszám-e.</a:t>
            </a:r>
          </a:p>
          <a:p>
            <a:pPr marL="859536" lvl="1" indent="-457200">
              <a:buAutoNum type="arabicPeriod"/>
            </a:pPr>
            <a:r>
              <a:rPr lang="hu-HU" sz="2000" dirty="0"/>
              <a:t>Keresse meg két tetszőlegesen választott </a:t>
            </a:r>
            <a:r>
              <a:rPr lang="hu-HU" sz="2000" b="1" i="1" dirty="0"/>
              <a:t>a</a:t>
            </a:r>
            <a:r>
              <a:rPr lang="hu-HU" sz="2000" dirty="0"/>
              <a:t> és </a:t>
            </a:r>
            <a:r>
              <a:rPr lang="hu-HU" sz="2000" b="1" i="1" dirty="0"/>
              <a:t>b, </a:t>
            </a:r>
            <a:r>
              <a:rPr lang="hu-HU" sz="2000" dirty="0"/>
              <a:t>[1,400] intervallumból választott szám legnagyobb közös osztóját!</a:t>
            </a:r>
          </a:p>
          <a:p>
            <a:pPr marL="859536" lvl="1" indent="-457200">
              <a:buAutoNum type="arabicPeriod"/>
            </a:pPr>
            <a:endParaRPr lang="hu-HU" sz="2200" dirty="0"/>
          </a:p>
          <a:p>
            <a:pPr marL="566928" indent="-457200"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36426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A10D6-02FB-48CC-ADFB-B227B9C21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Egyszerű</a:t>
            </a:r>
            <a:r>
              <a:rPr lang="en-GB" dirty="0"/>
              <a:t> </a:t>
            </a:r>
            <a:r>
              <a:rPr lang="en-GB" dirty="0" err="1"/>
              <a:t>típusok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BCF66-A125-424B-A43A-B15E0CD44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800"/>
              </a:spcAft>
            </a:pPr>
            <a:r>
              <a:rPr lang="hu-HU" dirty="0"/>
              <a:t>Legegyszerűbb esetben egy meglévő típusra hozunk létre egy saját nevet, bár ezt gyakorlatban ritkán használjuk.</a:t>
            </a:r>
            <a:endParaRPr lang="en-GB" dirty="0"/>
          </a:p>
          <a:p>
            <a:pPr>
              <a:spcAft>
                <a:spcPts val="800"/>
              </a:spcAft>
            </a:pPr>
            <a:r>
              <a:rPr lang="hu-HU" b="1" dirty="0"/>
              <a:t>TYPES</a:t>
            </a:r>
            <a:r>
              <a:rPr lang="hu-HU" dirty="0"/>
              <a:t> lty_sajat_tipus </a:t>
            </a:r>
            <a:r>
              <a:rPr lang="hu-HU" b="1" dirty="0"/>
              <a:t>TYPE</a:t>
            </a:r>
            <a:r>
              <a:rPr lang="hu-HU" dirty="0"/>
              <a:t> abap_típus.</a:t>
            </a:r>
            <a:endParaRPr lang="en-GB" dirty="0"/>
          </a:p>
          <a:p>
            <a:pPr>
              <a:spcAft>
                <a:spcPts val="800"/>
              </a:spcAft>
            </a:pPr>
            <a:endParaRPr lang="en-GB" dirty="0"/>
          </a:p>
          <a:p>
            <a:pPr>
              <a:spcAft>
                <a:spcPts val="800"/>
              </a:spcAft>
            </a:pPr>
            <a:r>
              <a:rPr lang="hu-HU" dirty="0"/>
              <a:t>Pl. Saját típust hozunk létre az egész számokra.</a:t>
            </a:r>
            <a:endParaRPr lang="en-GB" dirty="0"/>
          </a:p>
          <a:p>
            <a:pPr>
              <a:spcAft>
                <a:spcPts val="800"/>
              </a:spcAft>
            </a:pPr>
            <a:r>
              <a:rPr lang="hu-HU" b="1" dirty="0"/>
              <a:t>TYPES</a:t>
            </a:r>
            <a:r>
              <a:rPr lang="hu-HU" dirty="0"/>
              <a:t> lty_egesz_szam </a:t>
            </a:r>
            <a:r>
              <a:rPr lang="hu-HU" b="1" dirty="0"/>
              <a:t>TYPE</a:t>
            </a:r>
            <a:r>
              <a:rPr lang="hu-HU" dirty="0"/>
              <a:t> i.</a:t>
            </a:r>
            <a:endParaRPr lang="en-GB" dirty="0"/>
          </a:p>
          <a:p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679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08B3-15DB-4B57-9BF5-47609D70A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Egyszerű</a:t>
            </a:r>
            <a:r>
              <a:rPr lang="en-GB" dirty="0"/>
              <a:t> </a:t>
            </a:r>
            <a:r>
              <a:rPr lang="en-GB" dirty="0" err="1"/>
              <a:t>típusok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10E9B-463B-49D5-B0F4-AB4BB7E4B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dirty="0"/>
              <a:t>Gyakorlatban is használt eset, hogy egy beépített típusra – a típus jellegéből adódó megkötésekkel – hosszt, vagy egész szám hosszt adunk meg.  Ezt a </a:t>
            </a:r>
            <a:r>
              <a:rPr lang="hu-HU" b="1" dirty="0"/>
              <a:t>LENGHT</a:t>
            </a:r>
            <a:r>
              <a:rPr lang="hu-HU" dirty="0"/>
              <a:t> és a </a:t>
            </a:r>
            <a:r>
              <a:rPr lang="hu-HU" b="1" dirty="0"/>
              <a:t>DECIMALS</a:t>
            </a:r>
            <a:r>
              <a:rPr lang="hu-HU" dirty="0"/>
              <a:t> kiegészítésekkel tehetjük meg.</a:t>
            </a:r>
            <a:endParaRPr lang="en-GB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b="1" dirty="0"/>
              <a:t>TYPES</a:t>
            </a:r>
            <a:r>
              <a:rPr lang="hu-HU" dirty="0"/>
              <a:t> lty_kod_10 </a:t>
            </a:r>
            <a:r>
              <a:rPr lang="hu-HU" b="1" dirty="0"/>
              <a:t>TYPE</a:t>
            </a:r>
            <a:r>
              <a:rPr lang="hu-HU" dirty="0"/>
              <a:t> c </a:t>
            </a:r>
            <a:r>
              <a:rPr lang="hu-HU" b="1" dirty="0"/>
              <a:t>LENGTH</a:t>
            </a:r>
            <a:r>
              <a:rPr lang="hu-HU" dirty="0"/>
              <a:t> 10.</a:t>
            </a:r>
            <a:br>
              <a:rPr lang="hu-HU" dirty="0"/>
            </a:br>
            <a:r>
              <a:rPr lang="hu-HU" b="1" dirty="0"/>
              <a:t>TYPES</a:t>
            </a:r>
            <a:r>
              <a:rPr lang="hu-HU" dirty="0"/>
              <a:t> lty_szam_5 </a:t>
            </a:r>
            <a:r>
              <a:rPr lang="hu-HU" b="1" dirty="0"/>
              <a:t>TYPE</a:t>
            </a:r>
            <a:r>
              <a:rPr lang="hu-HU" dirty="0"/>
              <a:t> p </a:t>
            </a:r>
            <a:r>
              <a:rPr lang="hu-HU" b="1" dirty="0"/>
              <a:t>LENGHT</a:t>
            </a:r>
            <a:r>
              <a:rPr lang="hu-HU" dirty="0"/>
              <a:t> 7 </a:t>
            </a:r>
            <a:r>
              <a:rPr lang="hu-HU" b="1" dirty="0"/>
              <a:t>DECIMALS</a:t>
            </a:r>
            <a:r>
              <a:rPr lang="hu-HU" dirty="0"/>
              <a:t> 5.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858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08553-D6FF-4730-909A-E459E1E5C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Típusok</a:t>
            </a:r>
            <a:r>
              <a:rPr lang="en-GB" dirty="0"/>
              <a:t> </a:t>
            </a:r>
            <a:r>
              <a:rPr lang="en-GB" dirty="0" err="1"/>
              <a:t>hivatkozása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0246F-4FAB-4097-8537-903D12DEB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Ha már létrehoztunk egy típust, akkor azt a további típusok definiálásánál már használhatjuk. Ebben az esetben a TYPE kulcsszó után nem egy abap típust, hanem az általunk létrehozott típust használjuk</a:t>
            </a:r>
            <a:r>
              <a:rPr lang="en-GB" dirty="0"/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b="1" dirty="0"/>
              <a:t>TYPES</a:t>
            </a:r>
            <a:r>
              <a:rPr lang="hu-HU" dirty="0"/>
              <a:t> lty_egesz_szam </a:t>
            </a:r>
            <a:r>
              <a:rPr lang="hu-HU" b="1" dirty="0"/>
              <a:t>TYPE</a:t>
            </a:r>
            <a:r>
              <a:rPr lang="hu-HU" dirty="0"/>
              <a:t> i.</a:t>
            </a:r>
            <a:endParaRPr lang="en-GB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b="1" dirty="0"/>
              <a:t>TYPES</a:t>
            </a:r>
            <a:r>
              <a:rPr lang="hu-HU" dirty="0"/>
              <a:t> lty_egesz_szam_ez_is </a:t>
            </a:r>
            <a:r>
              <a:rPr lang="hu-HU" b="1" dirty="0"/>
              <a:t>TYPE</a:t>
            </a:r>
            <a:r>
              <a:rPr lang="hu-HU" dirty="0"/>
              <a:t> lty_egesz_szam.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1885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4BFC7-3C84-468E-981C-238FB326C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Összetett</a:t>
            </a:r>
            <a:r>
              <a:rPr lang="en-GB" dirty="0"/>
              <a:t> </a:t>
            </a:r>
            <a:r>
              <a:rPr lang="en-GB" dirty="0" err="1"/>
              <a:t>típusok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98A4F-F629-4595-BF39-8437859DC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u-HU" dirty="0"/>
              <a:t>A teljes szintaktika az alábbi online dokumentációs felületen érhető el</a:t>
            </a:r>
            <a:endParaRPr lang="en-GB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u-HU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https://help.sap.com/doc/abapdocu_751_index_htm/7.51/en-US/abentypes_statements.htm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hu-HU" dirty="0"/>
              <a:t>Összetett típus esetén a típus definícióját a </a:t>
            </a:r>
            <a:r>
              <a:rPr lang="hu-HU" b="1" dirty="0"/>
              <a:t>BEGIN OF </a:t>
            </a:r>
            <a:r>
              <a:rPr lang="hu-HU" dirty="0"/>
              <a:t>és </a:t>
            </a:r>
            <a:r>
              <a:rPr lang="hu-HU" b="1" dirty="0"/>
              <a:t>END OF </a:t>
            </a:r>
            <a:r>
              <a:rPr lang="hu-HU" dirty="0"/>
              <a:t>kiterjesztések között kell megadnunk, ahol az összetett típus elemeit (úgy nevezett komponenseit) névvel és típussal látjuk el. Lehetőség van egy másik típus beágyazására is, ekkor a beágyazott összetett típus komponenseit átveszi.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5817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E3653-170D-4BD3-9718-ED37842C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Összetett</a:t>
            </a:r>
            <a:r>
              <a:rPr lang="en-GB" dirty="0"/>
              <a:t> </a:t>
            </a:r>
            <a:r>
              <a:rPr lang="en-GB" dirty="0" err="1"/>
              <a:t>típus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D6139-6486-4DB1-B4A7-17ACC5F6D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b="1" dirty="0"/>
              <a:t>TYPES BEGIN OF </a:t>
            </a:r>
            <a:r>
              <a:rPr lang="hu-HU" dirty="0"/>
              <a:t>lty_s_diak_eredmeny.</a:t>
            </a:r>
            <a:endParaRPr lang="en-GB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b="1" dirty="0"/>
              <a:t>TYPES</a:t>
            </a:r>
            <a:r>
              <a:rPr lang="hu-HU" dirty="0"/>
              <a:t> neptunkod </a:t>
            </a:r>
            <a:r>
              <a:rPr lang="hu-HU" b="1" dirty="0"/>
              <a:t>TYPE</a:t>
            </a:r>
            <a:r>
              <a:rPr lang="hu-HU" dirty="0"/>
              <a:t> c </a:t>
            </a:r>
            <a:r>
              <a:rPr lang="hu-HU" b="1" dirty="0"/>
              <a:t>LENGTH</a:t>
            </a:r>
            <a:r>
              <a:rPr lang="hu-HU" dirty="0"/>
              <a:t> 6.</a:t>
            </a:r>
            <a:endParaRPr lang="en-GB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b="1" dirty="0"/>
              <a:t>TYPES</a:t>
            </a:r>
            <a:r>
              <a:rPr lang="hu-HU" dirty="0"/>
              <a:t> erdemjegy </a:t>
            </a:r>
            <a:r>
              <a:rPr lang="hu-HU" b="1" dirty="0"/>
              <a:t>TYPE</a:t>
            </a:r>
            <a:r>
              <a:rPr lang="hu-HU" dirty="0"/>
              <a:t> i.</a:t>
            </a:r>
            <a:endParaRPr lang="en-GB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b="1" dirty="0"/>
              <a:t>TYPES END OF</a:t>
            </a:r>
            <a:r>
              <a:rPr lang="hu-HU" dirty="0"/>
              <a:t> lty_s_diak_eredmeny.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4169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E3653-170D-4BD3-9718-ED37842C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Összetett</a:t>
            </a:r>
            <a:r>
              <a:rPr lang="en-GB" dirty="0"/>
              <a:t> </a:t>
            </a:r>
            <a:r>
              <a:rPr lang="en-GB" dirty="0" err="1"/>
              <a:t>típus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D6139-6486-4DB1-B4A7-17ACC5F6D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 err="1"/>
              <a:t>Emlékeztető</a:t>
            </a:r>
            <a:r>
              <a:rPr lang="en-GB" dirty="0"/>
              <a:t>! A : , </a:t>
            </a:r>
            <a:r>
              <a:rPr lang="en-GB" dirty="0" err="1"/>
              <a:t>szerkezet</a:t>
            </a:r>
            <a:r>
              <a:rPr lang="en-GB" dirty="0"/>
              <a:t> </a:t>
            </a:r>
            <a:r>
              <a:rPr lang="en-GB" dirty="0" err="1"/>
              <a:t>ez</a:t>
            </a:r>
            <a:r>
              <a:rPr lang="en-GB" dirty="0"/>
              <a:t> </a:t>
            </a:r>
            <a:r>
              <a:rPr lang="en-GB" dirty="0" err="1"/>
              <a:t>esetben</a:t>
            </a:r>
            <a:r>
              <a:rPr lang="en-GB" dirty="0"/>
              <a:t> is </a:t>
            </a:r>
            <a:r>
              <a:rPr lang="en-GB" dirty="0" err="1"/>
              <a:t>használható</a:t>
            </a:r>
            <a:r>
              <a:rPr lang="en-GB" dirty="0"/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b="1" dirty="0"/>
              <a:t>TYPES</a:t>
            </a:r>
            <a:r>
              <a:rPr lang="en-GB" b="1" dirty="0"/>
              <a:t>:</a:t>
            </a:r>
            <a:r>
              <a:rPr lang="hu-HU" b="1" dirty="0"/>
              <a:t> BEGIN OF </a:t>
            </a:r>
            <a:r>
              <a:rPr lang="hu-HU" dirty="0"/>
              <a:t>lty_s_diak_eredmeny</a:t>
            </a:r>
            <a:r>
              <a:rPr lang="en-GB" dirty="0"/>
              <a:t>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dirty="0"/>
              <a:t>neptunkod </a:t>
            </a:r>
            <a:r>
              <a:rPr lang="hu-HU" b="1" dirty="0"/>
              <a:t>TYPE</a:t>
            </a:r>
            <a:r>
              <a:rPr lang="hu-HU" dirty="0"/>
              <a:t> c </a:t>
            </a:r>
            <a:r>
              <a:rPr lang="hu-HU" b="1" dirty="0"/>
              <a:t>LENGTH</a:t>
            </a:r>
            <a:r>
              <a:rPr lang="hu-HU" dirty="0"/>
              <a:t> 6</a:t>
            </a:r>
            <a:r>
              <a:rPr lang="en-GB" dirty="0"/>
              <a:t>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dirty="0"/>
              <a:t>erdemjegy </a:t>
            </a:r>
            <a:r>
              <a:rPr lang="hu-HU" b="1" dirty="0"/>
              <a:t>TYPE</a:t>
            </a:r>
            <a:r>
              <a:rPr lang="hu-HU" dirty="0"/>
              <a:t> </a:t>
            </a:r>
            <a:r>
              <a:rPr lang="en-GB" dirty="0" err="1"/>
              <a:t>i</a:t>
            </a:r>
            <a:r>
              <a:rPr lang="en-GB" dirty="0"/>
              <a:t>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b="1" dirty="0"/>
              <a:t>END OF</a:t>
            </a:r>
            <a:r>
              <a:rPr lang="hu-HU" dirty="0"/>
              <a:t> lty_s_diak_eredmeny.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8079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E3653-170D-4BD3-9718-ED37842C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Összetett</a:t>
            </a:r>
            <a:r>
              <a:rPr lang="en-GB" dirty="0"/>
              <a:t> </a:t>
            </a:r>
            <a:r>
              <a:rPr lang="en-GB" dirty="0" err="1"/>
              <a:t>típus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D6139-6486-4DB1-B4A7-17ACC5F6D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u-HU" dirty="0"/>
              <a:t>Az összetett típussal rendelkező változók esetén az alkomponenseket a „–„ használatával tudjuk elérni.</a:t>
            </a:r>
            <a:endParaRPr lang="en-GB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b="1" dirty="0"/>
              <a:t>DATA</a:t>
            </a:r>
            <a:r>
              <a:rPr lang="hu-HU" dirty="0"/>
              <a:t> ls_diak </a:t>
            </a:r>
            <a:r>
              <a:rPr lang="hu-HU" b="1" dirty="0"/>
              <a:t>TYPE</a:t>
            </a:r>
            <a:r>
              <a:rPr lang="hu-HU" dirty="0"/>
              <a:t> lty_s_diak_eredmeny.</a:t>
            </a:r>
            <a:endParaRPr lang="en-GB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dirty="0"/>
              <a:t>ls_diak-neptunkod = ’ABC123’.</a:t>
            </a:r>
            <a:endParaRPr lang="en-GB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dirty="0"/>
              <a:t>ls_diak-eredmjegy = 5.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4853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121FB-4B79-4D80-9EB9-587A32737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Gyakorlati</a:t>
            </a:r>
            <a:r>
              <a:rPr lang="en-GB" dirty="0"/>
              <a:t> </a:t>
            </a:r>
            <a:r>
              <a:rPr lang="en-GB" dirty="0" err="1"/>
              <a:t>feladat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66A02-1AAC-4AE1-9ABD-D98AAF8D4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Készítsen</a:t>
            </a:r>
            <a:r>
              <a:rPr lang="en-GB" dirty="0"/>
              <a:t> </a:t>
            </a:r>
            <a:r>
              <a:rPr lang="en-GB" dirty="0" err="1"/>
              <a:t>egyszerű</a:t>
            </a:r>
            <a:r>
              <a:rPr lang="en-GB" dirty="0"/>
              <a:t> </a:t>
            </a:r>
            <a:r>
              <a:rPr lang="en-GB" dirty="0" err="1"/>
              <a:t>programot</a:t>
            </a:r>
            <a:r>
              <a:rPr lang="en-GB" dirty="0"/>
              <a:t>, </a:t>
            </a:r>
            <a:r>
              <a:rPr lang="en-GB" dirty="0" err="1"/>
              <a:t>amely</a:t>
            </a:r>
            <a:r>
              <a:rPr lang="en-GB" dirty="0"/>
              <a:t> </a:t>
            </a:r>
            <a:r>
              <a:rPr lang="en-GB" dirty="0" err="1"/>
              <a:t>egy</a:t>
            </a:r>
            <a:r>
              <a:rPr lang="en-GB" dirty="0"/>
              <a:t> </a:t>
            </a:r>
            <a:r>
              <a:rPr lang="en-GB" dirty="0" err="1"/>
              <a:t>struktúrában</a:t>
            </a:r>
            <a:r>
              <a:rPr lang="en-GB" dirty="0"/>
              <a:t> </a:t>
            </a:r>
            <a:r>
              <a:rPr lang="en-GB" dirty="0" err="1"/>
              <a:t>tárolja</a:t>
            </a:r>
            <a:r>
              <a:rPr lang="en-GB" dirty="0"/>
              <a:t> </a:t>
            </a:r>
            <a:r>
              <a:rPr lang="en-GB" dirty="0" err="1"/>
              <a:t>az</a:t>
            </a:r>
            <a:r>
              <a:rPr lang="en-GB" dirty="0"/>
              <a:t> </a:t>
            </a:r>
            <a:r>
              <a:rPr lang="en-GB" dirty="0" err="1"/>
              <a:t>alábbi</a:t>
            </a:r>
            <a:r>
              <a:rPr lang="en-GB" dirty="0"/>
              <a:t> </a:t>
            </a:r>
            <a:r>
              <a:rPr lang="en-GB" dirty="0" err="1"/>
              <a:t>adatokat</a:t>
            </a:r>
            <a:r>
              <a:rPr lang="en-GB" dirty="0"/>
              <a:t>:</a:t>
            </a:r>
            <a:br>
              <a:rPr lang="en-GB" dirty="0"/>
            </a:br>
            <a:r>
              <a:rPr lang="en-GB" dirty="0"/>
              <a:t>- </a:t>
            </a:r>
            <a:r>
              <a:rPr lang="en-GB" dirty="0" err="1"/>
              <a:t>Hallgató</a:t>
            </a:r>
            <a:r>
              <a:rPr lang="en-GB" dirty="0"/>
              <a:t> NEPTUN </a:t>
            </a:r>
            <a:r>
              <a:rPr lang="en-GB" dirty="0" err="1"/>
              <a:t>kódja</a:t>
            </a:r>
            <a:r>
              <a:rPr lang="en-GB" dirty="0"/>
              <a:t> (6 </a:t>
            </a:r>
            <a:r>
              <a:rPr lang="en-GB" dirty="0" err="1"/>
              <a:t>hosszú</a:t>
            </a:r>
            <a:r>
              <a:rPr lang="en-GB" dirty="0"/>
              <a:t>, </a:t>
            </a:r>
            <a:r>
              <a:rPr lang="en-GB" dirty="0" err="1"/>
              <a:t>karakteres</a:t>
            </a:r>
            <a:r>
              <a:rPr lang="en-GB" dirty="0"/>
              <a:t>)</a:t>
            </a:r>
          </a:p>
          <a:p>
            <a:r>
              <a:rPr lang="en-GB" dirty="0"/>
              <a:t>- </a:t>
            </a:r>
            <a:r>
              <a:rPr lang="en-GB" dirty="0" err="1"/>
              <a:t>Tárgy</a:t>
            </a:r>
            <a:r>
              <a:rPr lang="en-GB" dirty="0"/>
              <a:t> </a:t>
            </a:r>
            <a:r>
              <a:rPr lang="en-GB" dirty="0" err="1"/>
              <a:t>kódja</a:t>
            </a:r>
            <a:r>
              <a:rPr lang="en-GB" dirty="0"/>
              <a:t> (10 </a:t>
            </a:r>
            <a:r>
              <a:rPr lang="en-GB" dirty="0" err="1"/>
              <a:t>hosszú</a:t>
            </a:r>
            <a:r>
              <a:rPr lang="en-GB" dirty="0"/>
              <a:t>, </a:t>
            </a:r>
            <a:r>
              <a:rPr lang="en-GB" dirty="0" err="1"/>
              <a:t>karakteres</a:t>
            </a:r>
            <a:r>
              <a:rPr lang="en-GB" dirty="0"/>
              <a:t>)</a:t>
            </a:r>
          </a:p>
          <a:p>
            <a:r>
              <a:rPr lang="en-GB" dirty="0"/>
              <a:t>- </a:t>
            </a:r>
            <a:r>
              <a:rPr lang="en-GB" dirty="0" err="1"/>
              <a:t>Tárgyfelvételek</a:t>
            </a:r>
            <a:r>
              <a:rPr lang="en-GB" dirty="0"/>
              <a:t> </a:t>
            </a:r>
            <a:r>
              <a:rPr lang="en-GB" dirty="0" err="1"/>
              <a:t>száma</a:t>
            </a:r>
            <a:r>
              <a:rPr lang="en-GB" dirty="0"/>
              <a:t> (</a:t>
            </a:r>
            <a:r>
              <a:rPr lang="en-GB" dirty="0" err="1"/>
              <a:t>egész</a:t>
            </a:r>
            <a:r>
              <a:rPr lang="en-GB" dirty="0"/>
              <a:t> </a:t>
            </a:r>
            <a:r>
              <a:rPr lang="en-GB" dirty="0" err="1"/>
              <a:t>szám</a:t>
            </a:r>
            <a:r>
              <a:rPr lang="en-GB" dirty="0"/>
              <a:t>)</a:t>
            </a:r>
          </a:p>
          <a:p>
            <a:r>
              <a:rPr lang="en-GB" dirty="0"/>
              <a:t>- </a:t>
            </a:r>
            <a:r>
              <a:rPr lang="en-GB" dirty="0" err="1"/>
              <a:t>Vizsgára</a:t>
            </a:r>
            <a:r>
              <a:rPr lang="en-GB" dirty="0"/>
              <a:t> </a:t>
            </a:r>
            <a:r>
              <a:rPr lang="en-GB" dirty="0" err="1"/>
              <a:t>jelentkezhet</a:t>
            </a:r>
            <a:r>
              <a:rPr lang="en-GB" dirty="0"/>
              <a:t> (1 </a:t>
            </a:r>
            <a:r>
              <a:rPr lang="en-GB" dirty="0" err="1"/>
              <a:t>karakteres</a:t>
            </a:r>
            <a:r>
              <a:rPr lang="en-GB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97265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ABFE2B-703E-3C85-46E9-94744767B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90EF6-2CB1-5E90-0B9D-654CEAB66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Beugró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EEFA7-1A70-4208-C27B-F94179588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1) Röviden ismertesse az MM modul szerepét!</a:t>
            </a:r>
          </a:p>
          <a:p>
            <a:endParaRPr lang="hu-HU" sz="2400" dirty="0"/>
          </a:p>
          <a:p>
            <a:r>
              <a:rPr lang="hu-HU" sz="2400" dirty="0"/>
              <a:t>2) Mi az az </a:t>
            </a:r>
            <a:r>
              <a:rPr lang="hu-HU" sz="2400" dirty="0" err="1"/>
              <a:t>application</a:t>
            </a:r>
            <a:r>
              <a:rPr lang="hu-HU" sz="2400" dirty="0"/>
              <a:t> server?</a:t>
            </a:r>
          </a:p>
          <a:p>
            <a:endParaRPr lang="hu-HU" sz="2400" dirty="0"/>
          </a:p>
          <a:p>
            <a:r>
              <a:rPr lang="hu-HU" sz="2400" dirty="0"/>
              <a:t>3) Hogyan tudja TAM </a:t>
            </a:r>
            <a:r>
              <a:rPr lang="hu-HU" sz="2400" dirty="0" err="1"/>
              <a:t>block</a:t>
            </a:r>
            <a:r>
              <a:rPr lang="hu-HU" sz="2400" dirty="0"/>
              <a:t> diagrammon ágens multiplicitását jelölni?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7888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II. előadás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hu-HU" sz="2400" dirty="0"/>
              <a:t>„Beugró”</a:t>
            </a:r>
          </a:p>
          <a:p>
            <a:pPr lvl="0"/>
            <a:endParaRPr lang="hu-HU" sz="2400" dirty="0"/>
          </a:p>
          <a:p>
            <a:r>
              <a:rPr lang="hu-HU" sz="2400" dirty="0"/>
              <a:t>ABAP alapok (ismétlés)</a:t>
            </a:r>
          </a:p>
          <a:p>
            <a:endParaRPr lang="hu-HU" sz="2400" dirty="0"/>
          </a:p>
          <a:p>
            <a:pPr lvl="0"/>
            <a:r>
              <a:rPr lang="hu-HU" sz="2400" dirty="0"/>
              <a:t>ABAP Data </a:t>
            </a:r>
            <a:r>
              <a:rPr lang="hu-HU" sz="2400" dirty="0" err="1"/>
              <a:t>Dictionary</a:t>
            </a:r>
            <a:endParaRPr lang="hu-HU" sz="2400" dirty="0"/>
          </a:p>
          <a:p>
            <a:pPr marL="0" indent="0">
              <a:buNone/>
            </a:pPr>
            <a:endParaRPr lang="hu-HU" sz="2400" dirty="0"/>
          </a:p>
          <a:p>
            <a:r>
              <a:rPr lang="hu-HU" sz="2400" dirty="0"/>
              <a:t>Belső táblázatok</a:t>
            </a:r>
          </a:p>
          <a:p>
            <a:pPr marL="109728" lvl="0" indent="0">
              <a:buNone/>
            </a:pPr>
            <a:endParaRPr lang="hu-HU" sz="2400" dirty="0"/>
          </a:p>
          <a:p>
            <a:pPr lvl="0"/>
            <a:r>
              <a:rPr lang="hu-HU" sz="2400" dirty="0"/>
              <a:t>Hallgatói feladat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024043D-12E1-474D-8092-F2721DCE61BB}"/>
              </a:ext>
            </a:extLst>
          </p:cNvPr>
          <p:cNvSpPr/>
          <p:nvPr/>
        </p:nvSpPr>
        <p:spPr>
          <a:xfrm>
            <a:off x="1127760" y="3571859"/>
            <a:ext cx="4998720" cy="400316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91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ABAP Data </a:t>
            </a:r>
            <a:r>
              <a:rPr lang="hu-HU" dirty="0" err="1"/>
              <a:t>Dictionary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Objektumok 3 láthatóság szintje</a:t>
            </a:r>
          </a:p>
          <a:p>
            <a:pPr lvl="1"/>
            <a:r>
              <a:rPr lang="hu-HU" sz="2000" dirty="0"/>
              <a:t>Futtató környezet szintje</a:t>
            </a:r>
          </a:p>
          <a:p>
            <a:pPr lvl="2"/>
            <a:r>
              <a:rPr lang="hu-HU" sz="1600" dirty="0"/>
              <a:t>Minden futó program és feldolgozási blokk látja</a:t>
            </a:r>
          </a:p>
          <a:p>
            <a:pPr lvl="1"/>
            <a:r>
              <a:rPr lang="hu-HU" sz="2000" dirty="0"/>
              <a:t>ABAP program szintje</a:t>
            </a:r>
          </a:p>
          <a:p>
            <a:pPr lvl="2"/>
            <a:r>
              <a:rPr lang="hu-HU" sz="1600" dirty="0"/>
              <a:t>ABAP programok elején található ún. globális definíciós blokkban létrehozott objektumok</a:t>
            </a:r>
          </a:p>
          <a:p>
            <a:pPr lvl="2"/>
            <a:r>
              <a:rPr lang="hu-HU" sz="1600" dirty="0"/>
              <a:t>Programon belüli feldolgozási blokkokban látható, programok között nem</a:t>
            </a:r>
          </a:p>
          <a:p>
            <a:pPr lvl="1"/>
            <a:r>
              <a:rPr lang="hu-HU" sz="2000" dirty="0"/>
              <a:t>Lokális szint</a:t>
            </a:r>
          </a:p>
          <a:p>
            <a:pPr lvl="2"/>
            <a:r>
              <a:rPr lang="hu-HU" sz="1600" dirty="0"/>
              <a:t>Egy feldolgozási blokkban létrehozott objektumok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057353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ABAP Data </a:t>
            </a:r>
            <a:r>
              <a:rPr lang="hu-HU" dirty="0" err="1"/>
              <a:t>Dictionary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Futtató környezeti szintű entitásokat hozunk itt létre</a:t>
            </a:r>
          </a:p>
          <a:p>
            <a:r>
              <a:rPr lang="hu-HU" sz="2400" dirty="0"/>
              <a:t>Transzportálható objektumok (</a:t>
            </a:r>
            <a:r>
              <a:rPr lang="hu-HU" sz="2400" dirty="0" err="1"/>
              <a:t>lsd</a:t>
            </a:r>
            <a:r>
              <a:rPr lang="hu-HU" sz="2400" dirty="0"/>
              <a:t>. CTS)</a:t>
            </a:r>
          </a:p>
          <a:p>
            <a:r>
              <a:rPr lang="hu-HU" sz="2400" dirty="0"/>
              <a:t>Objektumok két állapotát különbözteti meg</a:t>
            </a:r>
          </a:p>
          <a:p>
            <a:pPr lvl="1"/>
            <a:r>
              <a:rPr lang="hu-HU" sz="2000" dirty="0"/>
              <a:t>Mentett (Inaktív)</a:t>
            </a:r>
          </a:p>
          <a:p>
            <a:pPr lvl="1"/>
            <a:r>
              <a:rPr lang="hu-HU" sz="2000" dirty="0"/>
              <a:t>Aktív</a:t>
            </a:r>
          </a:p>
          <a:p>
            <a:r>
              <a:rPr lang="hu-HU" sz="2400" dirty="0"/>
              <a:t>Széles körben integrált</a:t>
            </a:r>
          </a:p>
          <a:p>
            <a:pPr lvl="1"/>
            <a:r>
              <a:rPr lang="hu-HU" sz="2000" dirty="0"/>
              <a:t>ABAP </a:t>
            </a:r>
            <a:r>
              <a:rPr lang="hu-HU" sz="2000" dirty="0" err="1"/>
              <a:t>interpreter</a:t>
            </a:r>
            <a:endParaRPr lang="hu-HU" sz="2000" dirty="0"/>
          </a:p>
          <a:p>
            <a:pPr lvl="1"/>
            <a:r>
              <a:rPr lang="hu-HU" sz="2000" dirty="0"/>
              <a:t>ABAP eszközök</a:t>
            </a:r>
          </a:p>
          <a:p>
            <a:pPr lvl="1"/>
            <a:r>
              <a:rPr lang="hu-HU" sz="2000" dirty="0"/>
              <a:t>Képernyő rajzoló</a:t>
            </a:r>
          </a:p>
        </p:txBody>
      </p:sp>
      <p:pic>
        <p:nvPicPr>
          <p:cNvPr id="1026" name="Picture 2" descr="https://help.sap.com/saphelp_nw73ehp1/helpdata/en/cf/21ea0b446011d189700000e8322d00/loiod88f9389ef6e44abb86fd330205666b1_LowRe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685" y="3224579"/>
            <a:ext cx="3906715" cy="2930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948246" y="5877616"/>
            <a:ext cx="3631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200" i="1" dirty="0"/>
              <a:t>Forrás: </a:t>
            </a:r>
            <a:r>
              <a:rPr lang="en-US" sz="1200" i="1" dirty="0"/>
              <a:t>https://help.sap.com/saphelp_nw73ehp1/helpdata/en/cf/21ea0b446011d189700000e8322d00/frameset.htm</a:t>
            </a:r>
          </a:p>
        </p:txBody>
      </p:sp>
    </p:spTree>
    <p:extLst>
      <p:ext uri="{BB962C8B-B14F-4D97-AF65-F5344CB8AC3E}">
        <p14:creationId xmlns:p14="http://schemas.microsoft.com/office/powerpoint/2010/main" val="42742997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Domain, Data </a:t>
            </a:r>
            <a:r>
              <a:rPr lang="hu-HU" dirty="0" err="1"/>
              <a:t>Element</a:t>
            </a:r>
            <a:r>
              <a:rPr lang="hu-HU" dirty="0"/>
              <a:t>, </a:t>
            </a:r>
            <a:r>
              <a:rPr lang="hu-HU" dirty="0" err="1"/>
              <a:t>Structure</a:t>
            </a:r>
            <a:r>
              <a:rPr lang="hu-HU" dirty="0"/>
              <a:t>, </a:t>
            </a:r>
            <a:r>
              <a:rPr lang="hu-HU" dirty="0" err="1"/>
              <a:t>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124199" y="6297537"/>
            <a:ext cx="8449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200" i="1" dirty="0"/>
              <a:t>Forrás: </a:t>
            </a:r>
            <a:r>
              <a:rPr lang="en-US" sz="1200" i="1" dirty="0"/>
              <a:t>https://help.sap.com/saphelp_nw73ehp1/helpdata/en/cf/21ede5446011d189700000e8322d00/content.htm</a:t>
            </a:r>
          </a:p>
        </p:txBody>
      </p:sp>
      <p:pic>
        <p:nvPicPr>
          <p:cNvPr id="2050" name="Picture 2" descr="https://help.sap.com/saphelp_nw73ehp1/helpdata/en/cf/21ede5446011d189700000e8322d00/loio9a86c113b02e43fb98bad19a4cfe36eb_LowR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1" y="2004245"/>
            <a:ext cx="5524498" cy="4143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2719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A </a:t>
            </a:r>
            <a:r>
              <a:rPr lang="hu-HU" sz="2400" dirty="0" err="1"/>
              <a:t>domain</a:t>
            </a:r>
            <a:r>
              <a:rPr lang="hu-HU" sz="2400" dirty="0"/>
              <a:t> meghatároz egy típust és egy értékkészletet</a:t>
            </a:r>
          </a:p>
          <a:p>
            <a:pPr lvl="1"/>
            <a:r>
              <a:rPr lang="hu-HU" sz="2000" dirty="0"/>
              <a:t>Kimeneti hosszt</a:t>
            </a:r>
          </a:p>
          <a:p>
            <a:pPr lvl="1"/>
            <a:r>
              <a:rPr lang="hu-HU" sz="2000" dirty="0"/>
              <a:t>Opcionálisan negatív értéktartomány jelölést</a:t>
            </a:r>
          </a:p>
          <a:p>
            <a:r>
              <a:rPr lang="hu-HU" sz="2400" dirty="0"/>
              <a:t>Az értékkészlet lehet:</a:t>
            </a:r>
          </a:p>
          <a:p>
            <a:pPr lvl="1"/>
            <a:r>
              <a:rPr lang="hu-HU" sz="2000" dirty="0"/>
              <a:t>Felsorolt diszkrét értékek halmaza</a:t>
            </a:r>
          </a:p>
          <a:p>
            <a:pPr lvl="1"/>
            <a:r>
              <a:rPr lang="hu-HU" sz="2000" dirty="0"/>
              <a:t>Adatbázis tábla aktuális tartalma szerint ellenőrzött (</a:t>
            </a:r>
            <a:r>
              <a:rPr lang="hu-HU" sz="2000" dirty="0" err="1"/>
              <a:t>value</a:t>
            </a:r>
            <a:r>
              <a:rPr lang="hu-HU" sz="2000" dirty="0"/>
              <a:t> </a:t>
            </a:r>
            <a:r>
              <a:rPr lang="hu-HU" sz="2000" dirty="0" err="1"/>
              <a:t>table</a:t>
            </a:r>
            <a:r>
              <a:rPr lang="hu-HU" sz="2000" dirty="0"/>
              <a:t>)</a:t>
            </a:r>
          </a:p>
          <a:p>
            <a:pPr lvl="1"/>
            <a:r>
              <a:rPr lang="hu-HU" sz="2000" dirty="0"/>
              <a:t>Nem limitált, a típusnak megfelelő halmazból származó</a:t>
            </a:r>
          </a:p>
          <a:p>
            <a:r>
              <a:rPr lang="hu-HU" sz="2400" dirty="0"/>
              <a:t>Rendelkezhet konverziós eljárással, mely a megjelenítési formátumot belső formátummá alakítja és vissza.</a:t>
            </a:r>
          </a:p>
        </p:txBody>
      </p:sp>
      <p:sp>
        <p:nvSpPr>
          <p:cNvPr id="4" name="Rectangle 3"/>
          <p:cNvSpPr/>
          <p:nvPr/>
        </p:nvSpPr>
        <p:spPr>
          <a:xfrm>
            <a:off x="4264269" y="6297537"/>
            <a:ext cx="731813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https://help.sap.com/saphelp_nw73ehp1/helpdata/en/cf/21ede5446011d189700000e8322d00/content.htm</a:t>
            </a:r>
          </a:p>
        </p:txBody>
      </p:sp>
    </p:spTree>
    <p:extLst>
      <p:ext uri="{BB962C8B-B14F-4D97-AF65-F5344CB8AC3E}">
        <p14:creationId xmlns:p14="http://schemas.microsoft.com/office/powerpoint/2010/main" val="3617513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Data </a:t>
            </a:r>
            <a:r>
              <a:rPr lang="hu-HU" dirty="0" err="1"/>
              <a:t>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Szemantikai tartalmat ír le</a:t>
            </a:r>
          </a:p>
          <a:p>
            <a:r>
              <a:rPr lang="hu-HU" sz="2400" dirty="0"/>
              <a:t>Vagy elemi típust, vagy referencia típust határoz meg (</a:t>
            </a:r>
            <a:r>
              <a:rPr lang="hu-HU" sz="2400" i="1" dirty="0"/>
              <a:t>ABAP OO, később</a:t>
            </a:r>
            <a:r>
              <a:rPr lang="hu-HU" sz="2400" dirty="0"/>
              <a:t>)</a:t>
            </a:r>
          </a:p>
          <a:p>
            <a:r>
              <a:rPr lang="hu-HU" sz="2400" dirty="0"/>
              <a:t>Elemi típus esetén hivatkozhat</a:t>
            </a:r>
          </a:p>
          <a:p>
            <a:pPr lvl="1"/>
            <a:r>
              <a:rPr lang="hu-HU" sz="2000" dirty="0"/>
              <a:t>Beépített típusra</a:t>
            </a:r>
          </a:p>
          <a:p>
            <a:pPr lvl="1"/>
            <a:r>
              <a:rPr lang="hu-HU" sz="2000" dirty="0" err="1"/>
              <a:t>Domainre</a:t>
            </a:r>
            <a:endParaRPr lang="hu-HU" sz="2000" dirty="0"/>
          </a:p>
          <a:p>
            <a:r>
              <a:rPr lang="hu-HU" sz="2400" dirty="0"/>
              <a:t>Kötelezően kiegészítendő mezőleíró információval (</a:t>
            </a:r>
            <a:r>
              <a:rPr lang="hu-HU" sz="2400" dirty="0" err="1"/>
              <a:t>Field</a:t>
            </a:r>
            <a:r>
              <a:rPr lang="hu-HU" sz="2400" dirty="0"/>
              <a:t> </a:t>
            </a:r>
            <a:r>
              <a:rPr lang="hu-HU" sz="2400" dirty="0" err="1"/>
              <a:t>descriptions</a:t>
            </a:r>
            <a:r>
              <a:rPr lang="hu-HU" sz="2400" dirty="0"/>
              <a:t>)</a:t>
            </a:r>
          </a:p>
          <a:p>
            <a:r>
              <a:rPr lang="hu-HU" sz="2400" dirty="0"/>
              <a:t>Kiegészíthető dokumentációval (mező F1 </a:t>
            </a:r>
            <a:r>
              <a:rPr lang="hu-HU" sz="2400" dirty="0" err="1"/>
              <a:t>help</a:t>
            </a:r>
            <a:r>
              <a:rPr lang="hu-HU" sz="2400" dirty="0"/>
              <a:t>)</a:t>
            </a:r>
          </a:p>
          <a:p>
            <a:r>
              <a:rPr lang="hu-HU" sz="2400" dirty="0"/>
              <a:t>Keresési segítséggel kiegészíthető (</a:t>
            </a:r>
            <a:r>
              <a:rPr lang="hu-HU" sz="2400" dirty="0" err="1"/>
              <a:t>lsd</a:t>
            </a:r>
            <a:r>
              <a:rPr lang="hu-HU" sz="2400" dirty="0"/>
              <a:t>. Később)</a:t>
            </a:r>
          </a:p>
        </p:txBody>
      </p:sp>
      <p:sp>
        <p:nvSpPr>
          <p:cNvPr id="4" name="Rectangle 3"/>
          <p:cNvSpPr/>
          <p:nvPr/>
        </p:nvSpPr>
        <p:spPr>
          <a:xfrm>
            <a:off x="4387362" y="6297537"/>
            <a:ext cx="719503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/>
              <a:t>https://help.sap.com/saphelp_nw73ehp1/helpdata/en/cf/21ea0b446011d189700000e8322d00/frameset.htm</a:t>
            </a:r>
          </a:p>
        </p:txBody>
      </p:sp>
    </p:spTree>
    <p:extLst>
      <p:ext uri="{BB962C8B-B14F-4D97-AF65-F5344CB8AC3E}">
        <p14:creationId xmlns:p14="http://schemas.microsoft.com/office/powerpoint/2010/main" val="8802138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Struktúrák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800" dirty="0"/>
              <a:t>Összetett adatstruktúrák leírására használjuk</a:t>
            </a:r>
          </a:p>
          <a:p>
            <a:r>
              <a:rPr lang="hu-HU" sz="2800" dirty="0"/>
              <a:t>Attribútumokból épül fel, mely komponensekre hivatkoznak. Komponens lehet</a:t>
            </a:r>
          </a:p>
          <a:p>
            <a:pPr lvl="1"/>
            <a:r>
              <a:rPr lang="hu-HU" sz="2400" dirty="0"/>
              <a:t>Beépített típus</a:t>
            </a:r>
          </a:p>
          <a:p>
            <a:pPr lvl="1"/>
            <a:r>
              <a:rPr lang="hu-HU" sz="2400" dirty="0"/>
              <a:t>Adatelem</a:t>
            </a:r>
          </a:p>
          <a:p>
            <a:pPr lvl="1"/>
            <a:r>
              <a:rPr lang="hu-HU" sz="2400" dirty="0"/>
              <a:t>Struktúra</a:t>
            </a:r>
          </a:p>
          <a:p>
            <a:pPr lvl="1"/>
            <a:r>
              <a:rPr lang="hu-HU" sz="2400" dirty="0"/>
              <a:t>Táblatípus (</a:t>
            </a:r>
            <a:r>
              <a:rPr lang="hu-HU" sz="2400" dirty="0" err="1"/>
              <a:t>lsd</a:t>
            </a:r>
            <a:r>
              <a:rPr lang="hu-HU" sz="2400" dirty="0"/>
              <a:t>. Később)</a:t>
            </a:r>
          </a:p>
        </p:txBody>
      </p:sp>
    </p:spTree>
    <p:extLst>
      <p:ext uri="{BB962C8B-B14F-4D97-AF65-F5344CB8AC3E}">
        <p14:creationId xmlns:p14="http://schemas.microsoft.com/office/powerpoint/2010/main" val="40950496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Struktúrák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hu-HU" sz="2400" dirty="0"/>
              <a:t>3 típust különböztetünk meg</a:t>
            </a:r>
          </a:p>
          <a:p>
            <a:r>
              <a:rPr lang="hu-HU" sz="2400" dirty="0"/>
              <a:t>Egyszerű struktúrák</a:t>
            </a:r>
          </a:p>
          <a:p>
            <a:pPr marL="109728" indent="0">
              <a:buNone/>
            </a:pPr>
            <a:r>
              <a:rPr lang="hu-HU" sz="2400" dirty="0"/>
              <a:t>	Mezői csak elemi típusokra mutatnak</a:t>
            </a:r>
          </a:p>
          <a:p>
            <a:r>
              <a:rPr lang="hu-HU" sz="2400" dirty="0"/>
              <a:t>Beágyazott struktúrák</a:t>
            </a:r>
          </a:p>
          <a:p>
            <a:pPr marL="411480" lvl="1" indent="0">
              <a:buNone/>
            </a:pPr>
            <a:r>
              <a:rPr lang="hu-HU" sz="2000" dirty="0"/>
              <a:t>	Legalább egy mezője egy másik struktúrára mutat (de nem táblatípusra)</a:t>
            </a:r>
          </a:p>
          <a:p>
            <a:r>
              <a:rPr lang="hu-HU" sz="2400" dirty="0"/>
              <a:t>Mélyen beágyazott struktúrák</a:t>
            </a:r>
          </a:p>
          <a:p>
            <a:pPr marL="411480" lvl="1" indent="0">
              <a:buNone/>
            </a:pPr>
            <a:r>
              <a:rPr lang="hu-HU" sz="2000" dirty="0"/>
              <a:t>	A struktúra legalább egy táblatípusra mutat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203139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Struktúrák</a:t>
            </a:r>
            <a:endParaRPr lang="en-US" dirty="0"/>
          </a:p>
        </p:txBody>
      </p:sp>
      <p:pic>
        <p:nvPicPr>
          <p:cNvPr id="3074" name="Picture 2" descr="https://help.sap.com/saphelp_nw73ehp1/helpdata/en/90/8d7301b1af11d194f600a0c929b3c3/loio435de16f18794c6aa9df00c6d7c0012d_LowRes.pn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14183" y="2094838"/>
            <a:ext cx="5363633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11302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Táblatípusok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ABAP belső tábla struktúrájának és funkciójának definiálására használjuk.</a:t>
            </a:r>
          </a:p>
          <a:p>
            <a:r>
              <a:rPr lang="hu-HU" sz="2400" dirty="0"/>
              <a:t>A táblatípusnak sortípusa van, mely lehet:</a:t>
            </a:r>
          </a:p>
          <a:p>
            <a:pPr lvl="1"/>
            <a:r>
              <a:rPr lang="hu-HU" sz="2000" dirty="0"/>
              <a:t>Beépített típus</a:t>
            </a:r>
          </a:p>
          <a:p>
            <a:pPr lvl="1"/>
            <a:r>
              <a:rPr lang="hu-HU" sz="2000" dirty="0"/>
              <a:t>Adatelem</a:t>
            </a:r>
          </a:p>
          <a:p>
            <a:pPr lvl="1"/>
            <a:r>
              <a:rPr lang="hu-HU" sz="2000" dirty="0"/>
              <a:t>Strukturált típus</a:t>
            </a:r>
          </a:p>
          <a:p>
            <a:pPr lvl="2"/>
            <a:r>
              <a:rPr lang="hu-HU" sz="1600" dirty="0"/>
              <a:t>Struktúra</a:t>
            </a:r>
          </a:p>
          <a:p>
            <a:pPr lvl="2"/>
            <a:r>
              <a:rPr lang="hu-HU" sz="1600" dirty="0"/>
              <a:t>Tábla</a:t>
            </a:r>
          </a:p>
          <a:p>
            <a:pPr lvl="1"/>
            <a:r>
              <a:rPr lang="hu-HU" sz="2000" dirty="0"/>
              <a:t>Referencia típus (</a:t>
            </a:r>
            <a:r>
              <a:rPr lang="hu-HU" sz="2000" i="1" dirty="0"/>
              <a:t>ABAP OO, </a:t>
            </a:r>
            <a:r>
              <a:rPr lang="hu-HU" sz="2000" i="1" dirty="0" err="1"/>
              <a:t>lsd</a:t>
            </a:r>
            <a:r>
              <a:rPr lang="hu-HU" sz="2000" i="1" dirty="0"/>
              <a:t>. később</a:t>
            </a:r>
            <a:r>
              <a:rPr lang="hu-HU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919521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II. előadás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hu-HU" sz="2400" dirty="0"/>
              <a:t>„Beugró”</a:t>
            </a:r>
          </a:p>
          <a:p>
            <a:pPr lvl="0"/>
            <a:endParaRPr lang="hu-HU" sz="2400" dirty="0"/>
          </a:p>
          <a:p>
            <a:r>
              <a:rPr lang="hu-HU" sz="2400" dirty="0"/>
              <a:t>ABAP alapok (ismétlés)</a:t>
            </a:r>
          </a:p>
          <a:p>
            <a:endParaRPr lang="hu-HU" sz="2400" dirty="0"/>
          </a:p>
          <a:p>
            <a:pPr lvl="0"/>
            <a:r>
              <a:rPr lang="hu-HU" sz="2400" dirty="0"/>
              <a:t>ABAP Data </a:t>
            </a:r>
            <a:r>
              <a:rPr lang="hu-HU" sz="2400" dirty="0" err="1"/>
              <a:t>Dictionary</a:t>
            </a:r>
            <a:endParaRPr lang="hu-HU" sz="2400" dirty="0"/>
          </a:p>
          <a:p>
            <a:pPr marL="0" indent="0">
              <a:buNone/>
            </a:pPr>
            <a:endParaRPr lang="hu-HU" sz="2400" dirty="0"/>
          </a:p>
          <a:p>
            <a:r>
              <a:rPr lang="hu-HU" sz="2400" dirty="0"/>
              <a:t>Belső táblázatok</a:t>
            </a:r>
          </a:p>
          <a:p>
            <a:pPr marL="109728" lvl="0" indent="0">
              <a:buNone/>
            </a:pPr>
            <a:endParaRPr lang="hu-HU" sz="2400" dirty="0"/>
          </a:p>
          <a:p>
            <a:pPr lvl="0"/>
            <a:r>
              <a:rPr lang="hu-HU" sz="2400" dirty="0"/>
              <a:t>Hallgatói feladat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024043D-12E1-474D-8092-F2721DCE61BB}"/>
              </a:ext>
            </a:extLst>
          </p:cNvPr>
          <p:cNvSpPr/>
          <p:nvPr/>
        </p:nvSpPr>
        <p:spPr>
          <a:xfrm>
            <a:off x="1127760" y="2741714"/>
            <a:ext cx="4998720" cy="400316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371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Táblatípus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https://help.sap.com/saphelp_nw73ehp1/helpdata/en/90/8d7304b1af11d194f600a0c929b3c3/loio9a2c9b0acd564ed19e04a73064be2533_LowR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3153" y="2077549"/>
            <a:ext cx="5700346" cy="4275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4255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Táblatípus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Táblatípus létrehozásakor elérési módot is definiálhatunk</a:t>
            </a:r>
          </a:p>
          <a:p>
            <a:pPr lvl="1"/>
            <a:r>
              <a:rPr lang="hu-HU" sz="2000" dirty="0"/>
              <a:t>Standard táblázat</a:t>
            </a:r>
          </a:p>
          <a:p>
            <a:pPr lvl="2"/>
            <a:r>
              <a:rPr lang="hu-HU" sz="1600" dirty="0"/>
              <a:t>A kulcs szerinti eléréshez szekvenciális keresést használ.</a:t>
            </a:r>
          </a:p>
          <a:p>
            <a:pPr lvl="1"/>
            <a:r>
              <a:rPr lang="hu-HU" sz="2000" dirty="0"/>
              <a:t>Sorrendezett táblázat</a:t>
            </a:r>
          </a:p>
          <a:p>
            <a:pPr lvl="2"/>
            <a:r>
              <a:rPr lang="hu-HU" sz="1600" dirty="0"/>
              <a:t>A táblázat belül a kulcsai szerint rendezetten kerül tárolásra. Bináris kereséssel gyors elérést támogat.</a:t>
            </a:r>
          </a:p>
          <a:p>
            <a:pPr lvl="1"/>
            <a:r>
              <a:rPr lang="hu-HU" sz="2000" dirty="0" err="1"/>
              <a:t>Hashelt</a:t>
            </a:r>
            <a:r>
              <a:rPr lang="hu-HU" sz="2000" dirty="0"/>
              <a:t> táblázat</a:t>
            </a:r>
          </a:p>
          <a:p>
            <a:pPr lvl="2"/>
            <a:r>
              <a:rPr lang="hu-HU" sz="1600" dirty="0"/>
              <a:t>Minden rekordnak egyedi kulccsal kell rendelkeznie. Tárolásnál </a:t>
            </a:r>
            <a:r>
              <a:rPr lang="hu-HU" sz="1600" dirty="0" err="1"/>
              <a:t>hash</a:t>
            </a:r>
            <a:r>
              <a:rPr lang="hu-HU" sz="1600" dirty="0"/>
              <a:t> függvényt használ.</a:t>
            </a:r>
          </a:p>
          <a:p>
            <a:pPr lvl="1"/>
            <a:r>
              <a:rPr lang="hu-HU" sz="2000" dirty="0"/>
              <a:t>Indexelt táblázat</a:t>
            </a:r>
          </a:p>
          <a:p>
            <a:pPr lvl="2"/>
            <a:r>
              <a:rPr lang="hu-HU" sz="1600" dirty="0"/>
              <a:t>Lehet standard, vagy sorrendezett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126426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Adatbázistáblák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hu-HU" sz="2400" dirty="0"/>
              <a:t>Az ABAP adatszótárban az alábbi adatbázis táblatípusok definiálhatók:</a:t>
            </a:r>
          </a:p>
          <a:p>
            <a:r>
              <a:rPr lang="hu-HU" sz="2400" dirty="0" err="1"/>
              <a:t>Transparent</a:t>
            </a:r>
            <a:r>
              <a:rPr lang="hu-HU" sz="2400" dirty="0"/>
              <a:t> </a:t>
            </a:r>
            <a:r>
              <a:rPr lang="hu-HU" sz="2400" dirty="0" err="1"/>
              <a:t>table</a:t>
            </a:r>
            <a:endParaRPr lang="hu-HU" sz="2400" dirty="0"/>
          </a:p>
          <a:p>
            <a:r>
              <a:rPr lang="hu-HU" sz="2400" dirty="0" err="1"/>
              <a:t>Table</a:t>
            </a:r>
            <a:r>
              <a:rPr lang="hu-HU" sz="2400" dirty="0"/>
              <a:t> </a:t>
            </a:r>
            <a:r>
              <a:rPr lang="hu-HU" sz="2400" dirty="0" err="1"/>
              <a:t>pool</a:t>
            </a:r>
            <a:endParaRPr lang="hu-HU" sz="2400" dirty="0"/>
          </a:p>
          <a:p>
            <a:pPr lvl="1"/>
            <a:r>
              <a:rPr lang="hu-HU" sz="2000" dirty="0"/>
              <a:t>Nem foglalkozunk vele a tárgy keretein belül</a:t>
            </a:r>
          </a:p>
          <a:p>
            <a:r>
              <a:rPr lang="hu-HU" sz="2400" dirty="0" err="1"/>
              <a:t>Cluster</a:t>
            </a:r>
            <a:r>
              <a:rPr lang="hu-HU" sz="2400" dirty="0"/>
              <a:t> </a:t>
            </a:r>
            <a:r>
              <a:rPr lang="hu-HU" sz="2400" dirty="0" err="1"/>
              <a:t>table</a:t>
            </a:r>
            <a:endParaRPr lang="hu-HU" sz="2400" dirty="0"/>
          </a:p>
          <a:p>
            <a:pPr lvl="1"/>
            <a:r>
              <a:rPr lang="hu-HU" sz="2000" dirty="0"/>
              <a:t>Nem foglalkozunk vele a tárgy keretein belül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972849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Transparent</a:t>
            </a:r>
            <a:r>
              <a:rPr lang="hu-HU" dirty="0"/>
              <a:t> </a:t>
            </a:r>
            <a:r>
              <a:rPr lang="hu-HU" dirty="0" err="1"/>
              <a:t>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 err="1"/>
              <a:t>Mezőkből</a:t>
            </a:r>
            <a:r>
              <a:rPr lang="hu-HU" sz="2400" dirty="0"/>
              <a:t> áll, melyek adatelemre hivatkoznak.</a:t>
            </a:r>
          </a:p>
          <a:p>
            <a:r>
              <a:rPr lang="hu-HU" sz="2400" dirty="0"/>
              <a:t>A kliens általában része a definíciónak, ettől ritkán térünk el (</a:t>
            </a:r>
            <a:r>
              <a:rPr lang="hu-HU" sz="2400" dirty="0" err="1"/>
              <a:t>lsd</a:t>
            </a:r>
            <a:r>
              <a:rPr lang="hu-HU" sz="2400" dirty="0"/>
              <a:t>. </a:t>
            </a:r>
            <a:r>
              <a:rPr lang="hu-HU" sz="2400" dirty="0" err="1"/>
              <a:t>Mandantok</a:t>
            </a:r>
            <a:r>
              <a:rPr lang="hu-HU" sz="2400" dirty="0"/>
              <a:t> – előző előadás)</a:t>
            </a:r>
          </a:p>
          <a:p>
            <a:pPr lvl="1"/>
            <a:r>
              <a:rPr lang="hu-HU" sz="2000" dirty="0"/>
              <a:t>MANDT, adatelem CLIENT</a:t>
            </a:r>
          </a:p>
          <a:p>
            <a:r>
              <a:rPr lang="hu-HU" sz="2400" dirty="0"/>
              <a:t>Kulcs mezők </a:t>
            </a:r>
            <a:r>
              <a:rPr lang="hu-HU" sz="2400" dirty="0" err="1"/>
              <a:t>definiálhatóak</a:t>
            </a:r>
            <a:endParaRPr lang="hu-HU" sz="2400" dirty="0"/>
          </a:p>
          <a:p>
            <a:pPr lvl="1"/>
            <a:r>
              <a:rPr lang="hu-HU" sz="2000" dirty="0"/>
              <a:t>Kérdés: MANDT kulcs mező?</a:t>
            </a:r>
          </a:p>
          <a:p>
            <a:r>
              <a:rPr lang="hu-HU" sz="2400" dirty="0"/>
              <a:t>Idegen kulcsok </a:t>
            </a:r>
            <a:r>
              <a:rPr lang="hu-HU" sz="2400" dirty="0" err="1"/>
              <a:t>definiálhatóak</a:t>
            </a:r>
            <a:r>
              <a:rPr lang="hu-HU" sz="2400" dirty="0"/>
              <a:t> </a:t>
            </a:r>
            <a:r>
              <a:rPr lang="hu-HU" sz="2400" dirty="0" err="1"/>
              <a:t>transparent</a:t>
            </a:r>
            <a:r>
              <a:rPr lang="hu-HU" sz="2400" dirty="0"/>
              <a:t> táblázatok között</a:t>
            </a:r>
          </a:p>
          <a:p>
            <a:r>
              <a:rPr lang="hu-HU" sz="2400" dirty="0"/>
              <a:t>Indexek </a:t>
            </a:r>
            <a:r>
              <a:rPr lang="hu-HU" sz="2400" dirty="0" err="1"/>
              <a:t>definiálhatóak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80104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Transparent</a:t>
            </a:r>
            <a:r>
              <a:rPr lang="hu-HU" dirty="0"/>
              <a:t> </a:t>
            </a:r>
            <a:r>
              <a:rPr lang="hu-HU" dirty="0" err="1"/>
              <a:t>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Technikai beállítások</a:t>
            </a:r>
          </a:p>
          <a:p>
            <a:pPr lvl="1"/>
            <a:r>
              <a:rPr lang="hu-HU" sz="2000" dirty="0"/>
              <a:t>Adattípusok megadása</a:t>
            </a:r>
          </a:p>
          <a:p>
            <a:pPr lvl="2"/>
            <a:r>
              <a:rPr lang="hu-HU" sz="1600" dirty="0"/>
              <a:t>Törzsadat, tranzakciós adat, stb.</a:t>
            </a:r>
          </a:p>
          <a:p>
            <a:pPr lvl="1"/>
            <a:r>
              <a:rPr lang="hu-HU" sz="2000" dirty="0"/>
              <a:t>Várható méret kategória</a:t>
            </a:r>
          </a:p>
          <a:p>
            <a:pPr lvl="1"/>
            <a:r>
              <a:rPr lang="hu-HU" sz="2000" dirty="0" err="1"/>
              <a:t>Bufferelési</a:t>
            </a:r>
            <a:r>
              <a:rPr lang="hu-HU" sz="2000" dirty="0"/>
              <a:t> beállítások</a:t>
            </a:r>
          </a:p>
          <a:p>
            <a:pPr lvl="1"/>
            <a:r>
              <a:rPr lang="hu-HU" sz="2000" dirty="0"/>
              <a:t>Naplózási/</a:t>
            </a:r>
            <a:r>
              <a:rPr lang="hu-HU" sz="2000" dirty="0" err="1"/>
              <a:t>loggolási</a:t>
            </a:r>
            <a:r>
              <a:rPr lang="hu-HU" sz="2000" dirty="0"/>
              <a:t> beállítások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464402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II. előadás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hu-HU" sz="2400" dirty="0"/>
              <a:t>„Beugró”</a:t>
            </a:r>
          </a:p>
          <a:p>
            <a:pPr lvl="0"/>
            <a:endParaRPr lang="hu-HU" sz="2400" dirty="0"/>
          </a:p>
          <a:p>
            <a:r>
              <a:rPr lang="hu-HU" sz="2400" dirty="0"/>
              <a:t>ABAP alapok (ismétlés)</a:t>
            </a:r>
          </a:p>
          <a:p>
            <a:endParaRPr lang="hu-HU" sz="2400" dirty="0"/>
          </a:p>
          <a:p>
            <a:pPr lvl="0"/>
            <a:r>
              <a:rPr lang="hu-HU" sz="2400" dirty="0"/>
              <a:t>ABAP Data </a:t>
            </a:r>
            <a:r>
              <a:rPr lang="hu-HU" sz="2400" dirty="0" err="1"/>
              <a:t>Dictionary</a:t>
            </a:r>
            <a:endParaRPr lang="hu-HU" sz="2400" dirty="0"/>
          </a:p>
          <a:p>
            <a:pPr marL="109728" lvl="0" indent="0">
              <a:buNone/>
            </a:pPr>
            <a:endParaRPr lang="en-US" sz="2400" dirty="0"/>
          </a:p>
          <a:p>
            <a:r>
              <a:rPr lang="hu-HU" sz="2400" dirty="0"/>
              <a:t>Belső táblázatok</a:t>
            </a:r>
          </a:p>
          <a:p>
            <a:pPr marL="109728" lvl="0" indent="0">
              <a:buNone/>
            </a:pPr>
            <a:endParaRPr lang="hu-HU" sz="2400" dirty="0"/>
          </a:p>
          <a:p>
            <a:pPr lvl="0"/>
            <a:r>
              <a:rPr lang="hu-HU" sz="2400" dirty="0"/>
              <a:t>Hallgatói feladat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024043D-12E1-474D-8092-F2721DCE61BB}"/>
              </a:ext>
            </a:extLst>
          </p:cNvPr>
          <p:cNvSpPr/>
          <p:nvPr/>
        </p:nvSpPr>
        <p:spPr>
          <a:xfrm>
            <a:off x="1036320" y="4484892"/>
            <a:ext cx="4998720" cy="400316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491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Belső táblák definiálása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Sortípus</a:t>
            </a:r>
          </a:p>
          <a:p>
            <a:r>
              <a:rPr lang="hu-HU" sz="2400" dirty="0"/>
              <a:t>Kulcsok (opcionális)</a:t>
            </a:r>
          </a:p>
          <a:p>
            <a:pPr lvl="1"/>
            <a:r>
              <a:rPr lang="hu-HU" sz="2000" dirty="0"/>
              <a:t>Fontos a kulcsok sorrendje</a:t>
            </a:r>
          </a:p>
          <a:p>
            <a:pPr lvl="1"/>
            <a:r>
              <a:rPr lang="hu-HU" sz="2000" dirty="0"/>
              <a:t>Kulcsok egyértelműsége (UNIQUE, NON-UNIQUE)</a:t>
            </a:r>
          </a:p>
          <a:p>
            <a:r>
              <a:rPr lang="hu-HU" sz="2400" dirty="0"/>
              <a:t>Tábla típusa</a:t>
            </a:r>
          </a:p>
          <a:p>
            <a:pPr lvl="1"/>
            <a:r>
              <a:rPr lang="hu-HU" sz="2000" dirty="0"/>
              <a:t>Standard (STANDARD)</a:t>
            </a:r>
          </a:p>
          <a:p>
            <a:pPr lvl="1"/>
            <a:r>
              <a:rPr lang="hu-HU" sz="2000" dirty="0"/>
              <a:t>Rendezett (SORTED)</a:t>
            </a:r>
          </a:p>
          <a:p>
            <a:pPr lvl="1"/>
            <a:r>
              <a:rPr lang="hu-HU" sz="2000" dirty="0" err="1"/>
              <a:t>Hashelt</a:t>
            </a:r>
            <a:r>
              <a:rPr lang="hu-HU" sz="2000" dirty="0"/>
              <a:t> (HASHED)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8617" y="5869094"/>
            <a:ext cx="10648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400" i="1" dirty="0"/>
              <a:t>Forrás: </a:t>
            </a:r>
            <a:r>
              <a:rPr lang="hu-HU" sz="1400" i="1" dirty="0">
                <a:hlinkClick r:id="rId2"/>
              </a:rPr>
              <a:t>https://help.sap.com/saphelp_nw70/helpdata/en/fc/eb35de358411d1829f0000e829fbfe/frameset.htm</a:t>
            </a:r>
            <a:r>
              <a:rPr lang="hu-HU" sz="1400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02344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Belső táblák típusai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878647" y="2150616"/>
          <a:ext cx="8495665" cy="3551952"/>
        </p:xfrm>
        <a:graphic>
          <a:graphicData uri="http://schemas.openxmlformats.org/drawingml/2006/table">
            <a:tbl>
              <a:tblPr>
                <a:tableStyleId>{0E3FDE45-AF77-4B5C-9715-49D594BDF05E}</a:tableStyleId>
              </a:tblPr>
              <a:tblGrid>
                <a:gridCol w="2119968">
                  <a:extLst>
                    <a:ext uri="{9D8B030D-6E8A-4147-A177-3AD203B41FA5}">
                      <a16:colId xmlns:a16="http://schemas.microsoft.com/office/drawing/2014/main" val="967031127"/>
                    </a:ext>
                  </a:extLst>
                </a:gridCol>
                <a:gridCol w="2171290">
                  <a:extLst>
                    <a:ext uri="{9D8B030D-6E8A-4147-A177-3AD203B41FA5}">
                      <a16:colId xmlns:a16="http://schemas.microsoft.com/office/drawing/2014/main" val="3271329195"/>
                    </a:ext>
                  </a:extLst>
                </a:gridCol>
                <a:gridCol w="2171290">
                  <a:extLst>
                    <a:ext uri="{9D8B030D-6E8A-4147-A177-3AD203B41FA5}">
                      <a16:colId xmlns:a16="http://schemas.microsoft.com/office/drawing/2014/main" val="2788212521"/>
                    </a:ext>
                  </a:extLst>
                </a:gridCol>
                <a:gridCol w="2033117">
                  <a:extLst>
                    <a:ext uri="{9D8B030D-6E8A-4147-A177-3AD203B41FA5}">
                      <a16:colId xmlns:a16="http://schemas.microsoft.com/office/drawing/2014/main" val="3656102633"/>
                    </a:ext>
                  </a:extLst>
                </a:gridCol>
              </a:tblGrid>
              <a:tr h="4782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Standard tábla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Rendezett tábla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Hash-tábla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408369665"/>
                  </a:ext>
                </a:extLst>
              </a:tr>
              <a:tr h="4782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Indexhozzáférés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IGEN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IGEN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NEM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167486671"/>
                  </a:ext>
                </a:extLst>
              </a:tr>
              <a:tr h="4782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Kulcshozzáférés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IGEN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IGEN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IGEN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694741813"/>
                  </a:ext>
                </a:extLst>
              </a:tr>
              <a:tr h="7057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Egyértelműség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NON-UNIQUE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UNIQUE/NON-UNIQUE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UNIQUE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75025261"/>
                  </a:ext>
                </a:extLst>
              </a:tr>
              <a:tr h="7057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Hozzáférés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főként indexen keresztül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főként kulcson keresztül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csak kulcson keresztül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990824298"/>
                  </a:ext>
                </a:extLst>
              </a:tr>
              <a:tr h="7057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Tárolás a memóriában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sima láncolt lista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rendezett láncolt lista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 err="1">
                          <a:effectLst/>
                        </a:rPr>
                        <a:t>hash</a:t>
                      </a:r>
                      <a:r>
                        <a:rPr lang="hu-HU" sz="1800" dirty="0">
                          <a:effectLst/>
                        </a:rPr>
                        <a:t>-tábla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282530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1633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Belső táblák definiálása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2400" dirty="0"/>
              <a:t>Használhatunk helyi típus definíciót a sortípus megadására. Ezt a </a:t>
            </a:r>
            <a:r>
              <a:rPr lang="hu-HU" sz="2400" b="1" dirty="0"/>
              <a:t>TYPES</a:t>
            </a:r>
            <a:r>
              <a:rPr lang="hu-HU" sz="2400" dirty="0"/>
              <a:t> kulcsszóval vezetjük be, majd a BEGIN OF típusnév és END OF típusnév között definiáljuk.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b="1" dirty="0"/>
              <a:t>TYPES: BEGIN OF </a:t>
            </a:r>
            <a:r>
              <a:rPr lang="hu-HU" sz="2400" dirty="0" err="1"/>
              <a:t>lty_s_helyi_tipus</a:t>
            </a:r>
            <a:r>
              <a:rPr lang="hu-HU" sz="2400" dirty="0"/>
              <a:t>,</a:t>
            </a:r>
          </a:p>
          <a:p>
            <a:pPr marL="109728" indent="0">
              <a:buNone/>
            </a:pPr>
            <a:r>
              <a:rPr lang="hu-HU" sz="2400" dirty="0"/>
              <a:t>		mezo_1 	TYPE i,</a:t>
            </a:r>
            <a:br>
              <a:rPr lang="hu-HU" sz="2400" dirty="0"/>
            </a:br>
            <a:r>
              <a:rPr lang="hu-HU" sz="2400" dirty="0"/>
              <a:t>		mezo_2(10) TYPE c,</a:t>
            </a:r>
          </a:p>
          <a:p>
            <a:pPr marL="109728" indent="0">
              <a:buNone/>
            </a:pPr>
            <a:r>
              <a:rPr lang="hu-HU" sz="2400" dirty="0"/>
              <a:t>	   </a:t>
            </a:r>
            <a:r>
              <a:rPr lang="hu-HU" sz="2400" b="1" dirty="0"/>
              <a:t>END OF </a:t>
            </a:r>
            <a:r>
              <a:rPr lang="hu-HU" sz="2400" dirty="0" err="1"/>
              <a:t>lty_s_helyi_tipus</a:t>
            </a:r>
            <a:r>
              <a:rPr lang="hu-HU" sz="2400" dirty="0"/>
              <a:t>.</a:t>
            </a:r>
          </a:p>
          <a:p>
            <a:pPr marL="109728" indent="0">
              <a:buNone/>
            </a:pPr>
            <a:r>
              <a:rPr lang="hu-HU" sz="2400" b="1" dirty="0"/>
              <a:t>TYPES:</a:t>
            </a:r>
            <a:r>
              <a:rPr lang="hu-HU" sz="2400" dirty="0"/>
              <a:t> </a:t>
            </a:r>
            <a:r>
              <a:rPr lang="hu-HU" sz="2400" dirty="0" err="1"/>
              <a:t>lty_t_helyi_tipus</a:t>
            </a:r>
            <a:r>
              <a:rPr lang="hu-HU" sz="2400" dirty="0"/>
              <a:t> </a:t>
            </a:r>
            <a:r>
              <a:rPr lang="hu-HU" sz="2400" b="1" dirty="0"/>
              <a:t>TYPE STANDARD TABLE OF </a:t>
            </a:r>
            <a:r>
              <a:rPr lang="hu-HU" sz="2400" dirty="0" err="1"/>
              <a:t>lty_s_helyi_tipus</a:t>
            </a:r>
            <a:br>
              <a:rPr lang="hu-HU" sz="2400" dirty="0"/>
            </a:br>
            <a:r>
              <a:rPr lang="hu-HU" sz="2400" dirty="0"/>
              <a:t>	</a:t>
            </a:r>
            <a:r>
              <a:rPr lang="hu-HU" sz="2400" b="1" dirty="0"/>
              <a:t>WITH UNIQUE KEY </a:t>
            </a:r>
            <a:r>
              <a:rPr lang="hu-HU" sz="2400" dirty="0"/>
              <a:t>mezo_1.</a:t>
            </a:r>
          </a:p>
        </p:txBody>
      </p:sp>
    </p:spTree>
    <p:extLst>
      <p:ext uri="{BB962C8B-B14F-4D97-AF65-F5344CB8AC3E}">
        <p14:creationId xmlns:p14="http://schemas.microsoft.com/office/powerpoint/2010/main" val="3258031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Belső táblák deklarálása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Tábla típust használva</a:t>
            </a:r>
          </a:p>
          <a:p>
            <a:pPr marL="109728" indent="0">
              <a:buNone/>
            </a:pPr>
            <a:r>
              <a:rPr lang="hu-HU" sz="2400" b="1" dirty="0"/>
              <a:t>DATA</a:t>
            </a:r>
            <a:r>
              <a:rPr lang="hu-HU" sz="2400" dirty="0"/>
              <a:t> </a:t>
            </a:r>
            <a:r>
              <a:rPr lang="hu-HU" sz="2400" dirty="0" err="1"/>
              <a:t>lt_belso_tabla</a:t>
            </a:r>
            <a:r>
              <a:rPr lang="hu-HU" sz="2400" dirty="0"/>
              <a:t> </a:t>
            </a:r>
            <a:r>
              <a:rPr lang="hu-HU" sz="2400" b="1" dirty="0"/>
              <a:t>TYPE</a:t>
            </a:r>
            <a:r>
              <a:rPr lang="hu-HU" sz="2400" dirty="0"/>
              <a:t> </a:t>
            </a:r>
            <a:r>
              <a:rPr lang="hu-HU" sz="2400" dirty="0" err="1"/>
              <a:t>lty_t_helyi_tipus</a:t>
            </a:r>
            <a:r>
              <a:rPr lang="hu-HU" sz="2400" dirty="0"/>
              <a:t>.</a:t>
            </a:r>
          </a:p>
          <a:p>
            <a:endParaRPr lang="hu-HU" sz="2400" dirty="0"/>
          </a:p>
          <a:p>
            <a:r>
              <a:rPr lang="hu-HU" sz="2400" dirty="0"/>
              <a:t>Adatszótárban definiált táblatípust használva.</a:t>
            </a:r>
          </a:p>
          <a:p>
            <a:pPr marL="109728" indent="0">
              <a:buNone/>
            </a:pPr>
            <a:r>
              <a:rPr lang="hu-HU" sz="2400" b="1" dirty="0"/>
              <a:t>DATA</a:t>
            </a:r>
            <a:r>
              <a:rPr lang="hu-HU" sz="2400" dirty="0"/>
              <a:t> </a:t>
            </a:r>
            <a:r>
              <a:rPr lang="hu-HU" sz="2400" dirty="0" err="1"/>
              <a:t>lt_belso_tabla</a:t>
            </a:r>
            <a:r>
              <a:rPr lang="hu-HU" sz="2400" dirty="0"/>
              <a:t> </a:t>
            </a:r>
            <a:r>
              <a:rPr lang="hu-HU" sz="2400" b="1" dirty="0"/>
              <a:t>TYPE</a:t>
            </a:r>
            <a:r>
              <a:rPr lang="hu-HU" sz="2400" dirty="0"/>
              <a:t> bapiret2_t.</a:t>
            </a:r>
          </a:p>
          <a:p>
            <a:endParaRPr lang="hu-HU" sz="2400" dirty="0"/>
          </a:p>
          <a:p>
            <a:r>
              <a:rPr lang="hu-HU" sz="2400" dirty="0"/>
              <a:t>Implicit definiálva</a:t>
            </a:r>
          </a:p>
          <a:p>
            <a:pPr marL="109728" indent="0">
              <a:buNone/>
            </a:pPr>
            <a:r>
              <a:rPr lang="hu-HU" sz="2400" b="1" dirty="0"/>
              <a:t>DATA</a:t>
            </a:r>
            <a:r>
              <a:rPr lang="hu-HU" sz="2400" dirty="0"/>
              <a:t> </a:t>
            </a:r>
            <a:r>
              <a:rPr lang="hu-HU" sz="2400" dirty="0" err="1"/>
              <a:t>lt_belso_table</a:t>
            </a:r>
            <a:r>
              <a:rPr lang="hu-HU" sz="2400" dirty="0"/>
              <a:t> </a:t>
            </a:r>
            <a:r>
              <a:rPr lang="hu-HU" sz="2400" b="1" dirty="0"/>
              <a:t>TYPE TABLE OF </a:t>
            </a:r>
            <a:r>
              <a:rPr lang="hu-HU" sz="2400" dirty="0" err="1"/>
              <a:t>string</a:t>
            </a:r>
            <a:r>
              <a:rPr lang="hu-HU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49878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ABAP alapok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Minden utasítás után pontot kell tenni</a:t>
            </a:r>
          </a:p>
          <a:p>
            <a:pPr marL="411480" lvl="1" indent="0">
              <a:buNone/>
            </a:pPr>
            <a:r>
              <a:rPr lang="hu-HU" sz="2000" dirty="0"/>
              <a:t>DATA </a:t>
            </a:r>
            <a:r>
              <a:rPr lang="hu-HU" sz="2000" dirty="0" err="1"/>
              <a:t>lv_a</a:t>
            </a:r>
            <a:r>
              <a:rPr lang="hu-HU" sz="2000" dirty="0"/>
              <a:t> TYPE i.</a:t>
            </a:r>
          </a:p>
          <a:p>
            <a:pPr marL="411480" lvl="1" indent="0">
              <a:buNone/>
            </a:pPr>
            <a:r>
              <a:rPr lang="hu-HU" sz="2000" dirty="0"/>
              <a:t>DATA </a:t>
            </a:r>
            <a:r>
              <a:rPr lang="hu-HU" sz="2000" dirty="0" err="1"/>
              <a:t>lv_b</a:t>
            </a:r>
            <a:r>
              <a:rPr lang="hu-HU" sz="2000" dirty="0"/>
              <a:t> TYPE i.</a:t>
            </a:r>
          </a:p>
          <a:p>
            <a:pPr marL="411480" lvl="1" indent="0">
              <a:buNone/>
            </a:pPr>
            <a:endParaRPr lang="hu-HU" sz="2000" dirty="0"/>
          </a:p>
          <a:p>
            <a:r>
              <a:rPr lang="hu-HU" sz="2400" dirty="0"/>
              <a:t>Ugyanazon utasítást kiadása rövidített formában a : és , használatával </a:t>
            </a:r>
          </a:p>
          <a:p>
            <a:pPr marL="411480" lvl="1" indent="0">
              <a:buNone/>
            </a:pPr>
            <a:r>
              <a:rPr lang="hu-HU" sz="2000" dirty="0"/>
              <a:t>DATA: </a:t>
            </a:r>
            <a:r>
              <a:rPr lang="hu-HU" sz="2000" dirty="0" err="1"/>
              <a:t>lv_a</a:t>
            </a:r>
            <a:r>
              <a:rPr lang="hu-HU" sz="2000" dirty="0"/>
              <a:t> TYPE i,</a:t>
            </a:r>
          </a:p>
          <a:p>
            <a:pPr marL="411480" lvl="1" indent="0">
              <a:buNone/>
            </a:pPr>
            <a:r>
              <a:rPr lang="hu-HU" sz="2000" dirty="0"/>
              <a:t>           </a:t>
            </a:r>
            <a:r>
              <a:rPr lang="hu-HU" sz="2000" dirty="0" err="1"/>
              <a:t>lv_b</a:t>
            </a:r>
            <a:r>
              <a:rPr lang="hu-HU" sz="2000" dirty="0"/>
              <a:t> TYPE i.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685109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Belső tábla feltöltése OPEN SQL utasítással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2400" dirty="0"/>
              <a:t>SELECT utasítás kiterjeszthető úgy, hogy az eredményhalmazt kötegelve egy belső táblába olvassa.</a:t>
            </a:r>
          </a:p>
          <a:p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  SELECT &lt;oszlopok&gt;</a:t>
            </a:r>
            <a:br>
              <a:rPr lang="hu-HU" sz="2400" dirty="0"/>
            </a:br>
            <a:r>
              <a:rPr lang="hu-HU" sz="2400" dirty="0"/>
              <a:t>	FROM &lt;tábla&gt;</a:t>
            </a:r>
          </a:p>
          <a:p>
            <a:pPr marL="109728" indent="0">
              <a:buNone/>
            </a:pPr>
            <a:r>
              <a:rPr lang="hu-HU" sz="2400" dirty="0"/>
              <a:t>	</a:t>
            </a:r>
            <a:r>
              <a:rPr lang="hu-HU" sz="2400" b="1" dirty="0"/>
              <a:t>INTO TABLE </a:t>
            </a:r>
            <a:r>
              <a:rPr lang="hu-HU" sz="2400" dirty="0"/>
              <a:t>&lt;cél&gt;</a:t>
            </a:r>
          </a:p>
          <a:p>
            <a:pPr marL="109728" indent="0">
              <a:buNone/>
            </a:pPr>
            <a:r>
              <a:rPr lang="hu-HU" sz="2400" dirty="0"/>
              <a:t>		WHERE &lt;feltételek&gt;</a:t>
            </a:r>
          </a:p>
          <a:p>
            <a:pPr marL="109728" indent="0">
              <a:buNone/>
            </a:pPr>
            <a:r>
              <a:rPr lang="hu-HU" sz="2400" dirty="0"/>
              <a:t>		GROUP BY &lt;oszlopok&gt;</a:t>
            </a:r>
          </a:p>
          <a:p>
            <a:pPr marL="109728" indent="0">
              <a:buNone/>
            </a:pPr>
            <a:r>
              <a:rPr lang="hu-HU" sz="2400" dirty="0"/>
              <a:t>		ORDER BY &lt;feltételek&gt;.</a:t>
            </a:r>
          </a:p>
        </p:txBody>
      </p:sp>
    </p:spTree>
    <p:extLst>
      <p:ext uri="{BB962C8B-B14F-4D97-AF65-F5344CB8AC3E}">
        <p14:creationId xmlns:p14="http://schemas.microsoft.com/office/powerpoint/2010/main" val="195855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Belső tábla feltöltése OPEN SQL utasítással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A cél változónak belső tábla típusúnak kell lennie és a helyes értékadáshoz meg kell egyezni a táblázat típusával.</a:t>
            </a:r>
          </a:p>
          <a:p>
            <a:pPr marL="109728" indent="0">
              <a:buNone/>
            </a:pPr>
            <a:endParaRPr lang="hu-HU" sz="2400" dirty="0"/>
          </a:p>
          <a:p>
            <a:r>
              <a:rPr lang="hu-HU" sz="2400" dirty="0"/>
              <a:t>Ha nem egyezik meg a típus, használható az alábbi kiterjesztés:</a:t>
            </a:r>
          </a:p>
          <a:p>
            <a:pPr marL="109728" indent="0" algn="ctr">
              <a:buNone/>
            </a:pPr>
            <a:r>
              <a:rPr lang="hu-HU" sz="2400" b="1" dirty="0"/>
              <a:t>INTO CORRESPONDING FIELDS OF TABLE</a:t>
            </a:r>
          </a:p>
          <a:p>
            <a:endParaRPr lang="hu-HU" sz="2400" dirty="0"/>
          </a:p>
          <a:p>
            <a:r>
              <a:rPr lang="hu-HU" sz="2400" dirty="0"/>
              <a:t>Ennek hatása megfelel a MOVE-CORRESPONDING utasításnál tanultakkal.</a:t>
            </a:r>
          </a:p>
          <a:p>
            <a:endParaRPr lang="hu-HU" sz="2400" b="1" dirty="0"/>
          </a:p>
        </p:txBody>
      </p:sp>
    </p:spTree>
    <p:extLst>
      <p:ext uri="{BB962C8B-B14F-4D97-AF65-F5344CB8AC3E}">
        <p14:creationId xmlns:p14="http://schemas.microsoft.com/office/powerpoint/2010/main" val="4258664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Belső tábla inicializálása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CLEAR </a:t>
            </a:r>
            <a:r>
              <a:rPr lang="hu-HU" sz="2400" dirty="0" err="1"/>
              <a:t>belso_tabla</a:t>
            </a:r>
            <a:r>
              <a:rPr lang="hu-HU" sz="2400" dirty="0"/>
              <a:t>.</a:t>
            </a:r>
          </a:p>
          <a:p>
            <a:pPr marL="109728" indent="0">
              <a:buNone/>
            </a:pPr>
            <a:endParaRPr lang="hu-HU" sz="2400" dirty="0"/>
          </a:p>
          <a:p>
            <a:r>
              <a:rPr lang="hu-HU" sz="2400" b="1" dirty="0"/>
              <a:t>REFRESH</a:t>
            </a:r>
            <a:r>
              <a:rPr lang="hu-HU" sz="2400" dirty="0"/>
              <a:t> </a:t>
            </a:r>
            <a:r>
              <a:rPr lang="hu-HU" sz="2400" dirty="0" err="1"/>
              <a:t>belso_tabla</a:t>
            </a:r>
            <a:r>
              <a:rPr lang="hu-HU" sz="2400" dirty="0"/>
              <a:t>.</a:t>
            </a:r>
          </a:p>
          <a:p>
            <a:pPr marL="109728" indent="0">
              <a:buNone/>
            </a:pPr>
            <a:endParaRPr lang="hu-HU" sz="2400" dirty="0"/>
          </a:p>
          <a:p>
            <a:r>
              <a:rPr lang="hu-HU" sz="2400" b="1" dirty="0"/>
              <a:t>FREE </a:t>
            </a:r>
            <a:r>
              <a:rPr lang="hu-HU" sz="2400" dirty="0" err="1"/>
              <a:t>belso_tabla</a:t>
            </a:r>
            <a:r>
              <a:rPr lang="hu-HU" sz="2400" dirty="0"/>
              <a:t>.</a:t>
            </a:r>
          </a:p>
          <a:p>
            <a:endParaRPr lang="hu-HU" sz="2400" dirty="0"/>
          </a:p>
          <a:p>
            <a:r>
              <a:rPr lang="hu-HU" sz="2400" dirty="0"/>
              <a:t>Működésükben apróbb eltérések vannak, ezekre nem térünk ki. 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511238" y="5869094"/>
            <a:ext cx="10115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>
                <a:hlinkClick r:id="rId2"/>
              </a:rPr>
              <a:t>https://help.sap.com/saphelp_nw70/helpdata/en/fc/eb384e358411d1829f0000e829fbfe/content.htm</a:t>
            </a:r>
            <a:r>
              <a:rPr lang="hu-HU" i="1" dirty="0"/>
              <a:t>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984349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Értékátadás belső táblák között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Belso_tabla_1 </a:t>
            </a:r>
            <a:r>
              <a:rPr lang="hu-HU" sz="2400" b="1" dirty="0"/>
              <a:t>=</a:t>
            </a:r>
            <a:r>
              <a:rPr lang="hu-HU" sz="2400" dirty="0"/>
              <a:t> Belso_tabla_2.</a:t>
            </a:r>
          </a:p>
          <a:p>
            <a:pPr marL="109728" indent="0">
              <a:buNone/>
            </a:pPr>
            <a:endParaRPr lang="hu-HU" sz="2400" dirty="0"/>
          </a:p>
          <a:p>
            <a:r>
              <a:rPr lang="hu-HU" sz="2400" dirty="0"/>
              <a:t>belso_tabla_1[] </a:t>
            </a:r>
            <a:r>
              <a:rPr lang="hu-HU" sz="2400" b="1" dirty="0"/>
              <a:t>=</a:t>
            </a:r>
            <a:r>
              <a:rPr lang="hu-HU" sz="2400" dirty="0"/>
              <a:t> belso_tabla_2[].</a:t>
            </a:r>
            <a:endParaRPr lang="en-US" sz="2400" dirty="0"/>
          </a:p>
          <a:p>
            <a:pPr marL="109728" indent="0">
              <a:buNone/>
            </a:pPr>
            <a:endParaRPr lang="hu-HU" sz="2400" dirty="0"/>
          </a:p>
          <a:p>
            <a:r>
              <a:rPr lang="hu-HU" sz="2400" b="1" dirty="0"/>
              <a:t>MOVE</a:t>
            </a:r>
            <a:r>
              <a:rPr lang="hu-HU" sz="2400" dirty="0"/>
              <a:t> belso_tabla_1 </a:t>
            </a:r>
            <a:r>
              <a:rPr lang="hu-HU" sz="2400" b="1" dirty="0"/>
              <a:t>TO</a:t>
            </a:r>
            <a:r>
              <a:rPr lang="hu-HU" sz="2400" dirty="0"/>
              <a:t> belso_tabla_2.</a:t>
            </a:r>
          </a:p>
          <a:p>
            <a:endParaRPr lang="hu-HU" sz="2400" dirty="0"/>
          </a:p>
          <a:p>
            <a:r>
              <a:rPr lang="hu-HU" sz="2400" b="1" dirty="0"/>
              <a:t>MOVE-CORRESPONDING</a:t>
            </a:r>
            <a:r>
              <a:rPr lang="hu-HU" sz="2400" dirty="0"/>
              <a:t> belso_tabla_1 </a:t>
            </a:r>
            <a:r>
              <a:rPr lang="hu-HU" sz="2400" b="1" dirty="0"/>
              <a:t>TO</a:t>
            </a:r>
            <a:r>
              <a:rPr lang="hu-HU" sz="2400" dirty="0"/>
              <a:t> belso_tabla_2 .</a:t>
            </a:r>
            <a:br>
              <a:rPr lang="hu-HU" sz="2400" dirty="0"/>
            </a:br>
            <a:r>
              <a:rPr lang="hu-HU" sz="2400" dirty="0"/>
              <a:t>(megjegyzés: régebbi verziókban nem elérhető)</a:t>
            </a:r>
          </a:p>
          <a:p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34847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Művelete belső táblázattal és soraival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Legtöbb esetben egy ún. munkaterület változót használunk.</a:t>
            </a:r>
          </a:p>
          <a:p>
            <a:pPr marL="109728" indent="0">
              <a:buNone/>
            </a:pPr>
            <a:endParaRPr lang="hu-HU" sz="2400" dirty="0"/>
          </a:p>
          <a:p>
            <a:r>
              <a:rPr lang="hu-HU" sz="2400" dirty="0"/>
              <a:t>A munkaterület változó típusa általában megegyezik a belső táblázat sortípusával.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66715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Sor olvasása belső táblából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hu-HU" sz="2400" b="1" dirty="0"/>
              <a:t>READ TABLE</a:t>
            </a:r>
            <a:r>
              <a:rPr lang="hu-HU" sz="2400" dirty="0"/>
              <a:t> </a:t>
            </a:r>
            <a:r>
              <a:rPr lang="hu-HU" sz="2400" dirty="0" err="1"/>
              <a:t>belso_tabla</a:t>
            </a:r>
            <a:r>
              <a:rPr lang="hu-HU" sz="2400" dirty="0"/>
              <a:t> </a:t>
            </a:r>
            <a:r>
              <a:rPr lang="hu-HU" sz="2400" b="1" dirty="0"/>
              <a:t>INTO </a:t>
            </a:r>
            <a:r>
              <a:rPr lang="hu-HU" sz="2400" dirty="0"/>
              <a:t>munkaterület </a:t>
            </a:r>
            <a:r>
              <a:rPr lang="hu-HU" sz="2400" b="1" dirty="0"/>
              <a:t>INDEX </a:t>
            </a:r>
            <a:r>
              <a:rPr lang="hu-HU" sz="2400" dirty="0"/>
              <a:t>i.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Az i. indexen található sor tartalmát a munkaterület változóba másolja.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vagy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b="1" dirty="0"/>
              <a:t>READ TABLE</a:t>
            </a:r>
            <a:r>
              <a:rPr lang="hu-HU" sz="2400" dirty="0"/>
              <a:t> </a:t>
            </a:r>
            <a:r>
              <a:rPr lang="hu-HU" sz="2400" dirty="0" err="1"/>
              <a:t>belso_tabla</a:t>
            </a:r>
            <a:r>
              <a:rPr lang="hu-HU" sz="2400" dirty="0"/>
              <a:t> </a:t>
            </a:r>
            <a:r>
              <a:rPr lang="hu-HU" sz="2400" b="1" dirty="0"/>
              <a:t>INTO </a:t>
            </a:r>
            <a:r>
              <a:rPr lang="hu-HU" sz="2400" dirty="0"/>
              <a:t>munkaterület_2 </a:t>
            </a:r>
            <a:r>
              <a:rPr lang="hu-HU" sz="2400" b="1" dirty="0"/>
              <a:t>FROM </a:t>
            </a:r>
            <a:r>
              <a:rPr lang="hu-HU" sz="2400" dirty="0"/>
              <a:t>munkaterület_1.</a:t>
            </a:r>
          </a:p>
          <a:p>
            <a:pPr marL="109728" indent="0">
              <a:buNone/>
            </a:pPr>
            <a:r>
              <a:rPr lang="hu-HU" sz="2400" dirty="0"/>
              <a:t>A belső tábla tartalmát a munkaterület változóban található kulcsok szerint a munkaterület_2 változóba másolja.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12673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Sor hozzáadása belső táblához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2400" b="1" dirty="0"/>
              <a:t>APPEND</a:t>
            </a:r>
            <a:r>
              <a:rPr lang="hu-HU" sz="2400" dirty="0"/>
              <a:t> munkaterület </a:t>
            </a:r>
            <a:r>
              <a:rPr lang="hu-HU" sz="2400" b="1" dirty="0"/>
              <a:t>TO</a:t>
            </a:r>
            <a:r>
              <a:rPr lang="hu-HU" sz="2400" dirty="0"/>
              <a:t> </a:t>
            </a:r>
            <a:r>
              <a:rPr lang="hu-HU" sz="2400" dirty="0" err="1"/>
              <a:t>belso_tabla</a:t>
            </a:r>
            <a:r>
              <a:rPr lang="hu-HU" sz="2400" dirty="0"/>
              <a:t>.</a:t>
            </a:r>
          </a:p>
          <a:p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Egy új sort fűz a belső tábla végére, melybe a munkaterület változó tartalmát másolja.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b="1" i="1" dirty="0"/>
              <a:t>Fontos</a:t>
            </a:r>
            <a:r>
              <a:rPr lang="hu-HU" sz="2400" dirty="0"/>
              <a:t>: sorrendezett táblázat esetén a sorrendet tartani kell. Ha ezt megsértjük, </a:t>
            </a:r>
            <a:r>
              <a:rPr lang="hu-HU" sz="2400" dirty="0" err="1"/>
              <a:t>futásidejű</a:t>
            </a:r>
            <a:r>
              <a:rPr lang="hu-HU" sz="2400" dirty="0"/>
              <a:t> hiba keletkezik.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b="1" i="1" dirty="0"/>
              <a:t>Fontos</a:t>
            </a:r>
            <a:r>
              <a:rPr lang="hu-HU" sz="2400" dirty="0"/>
              <a:t>: </a:t>
            </a:r>
            <a:r>
              <a:rPr lang="hu-HU" sz="2400" dirty="0" err="1"/>
              <a:t>Hashelt</a:t>
            </a:r>
            <a:r>
              <a:rPr lang="hu-HU" sz="2400" dirty="0"/>
              <a:t> táblához nem tudunk hozzáfűzni.</a:t>
            </a:r>
          </a:p>
        </p:txBody>
      </p:sp>
    </p:spTree>
    <p:extLst>
      <p:ext uri="{BB962C8B-B14F-4D97-AF65-F5344CB8AC3E}">
        <p14:creationId xmlns:p14="http://schemas.microsoft.com/office/powerpoint/2010/main" val="859554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Sor beszúrása belső táblázatba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hu-HU" sz="2400" b="1" dirty="0"/>
              <a:t>INSERT</a:t>
            </a:r>
            <a:r>
              <a:rPr lang="hu-HU" sz="2400" dirty="0"/>
              <a:t> munkaterület </a:t>
            </a:r>
            <a:r>
              <a:rPr lang="hu-HU" sz="2400" b="1" dirty="0"/>
              <a:t>INTO</a:t>
            </a:r>
            <a:r>
              <a:rPr lang="hu-HU" sz="2400" dirty="0"/>
              <a:t> </a:t>
            </a:r>
            <a:r>
              <a:rPr lang="hu-HU" sz="2400" dirty="0" err="1"/>
              <a:t>belso_tabla</a:t>
            </a:r>
            <a:r>
              <a:rPr lang="hu-HU" sz="2400" dirty="0"/>
              <a:t>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(</a:t>
            </a:r>
            <a:r>
              <a:rPr lang="hu-HU" sz="2400" b="1" i="1" dirty="0"/>
              <a:t>Fontos</a:t>
            </a:r>
            <a:r>
              <a:rPr lang="hu-HU" sz="2400" dirty="0"/>
              <a:t>: ne keverjük össze az INSERT munkaterület INTO TABLE adatbázistábla. utasítással!)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A munkaterület tartalmát beszúrja a táblázatba a tábla típusának megfelelően.</a:t>
            </a:r>
          </a:p>
          <a:p>
            <a:pPr marL="402336" lvl="1" indent="0">
              <a:buNone/>
            </a:pPr>
            <a:r>
              <a:rPr lang="hu-HU" sz="2000" dirty="0"/>
              <a:t>STANDARD tábla: utolsó sor (gyakorlatilag APPEND)</a:t>
            </a:r>
          </a:p>
          <a:p>
            <a:pPr marL="402336" lvl="1" indent="0">
              <a:buNone/>
            </a:pPr>
            <a:r>
              <a:rPr lang="hu-HU" sz="2000" dirty="0"/>
              <a:t>SORTED tábla: rendezett beszúrás</a:t>
            </a:r>
          </a:p>
          <a:p>
            <a:pPr marL="402336" lvl="1" indent="0">
              <a:buNone/>
            </a:pPr>
            <a:r>
              <a:rPr lang="hu-HU" sz="2000" dirty="0"/>
              <a:t>HASHED tábla: </a:t>
            </a:r>
            <a:r>
              <a:rPr lang="hu-HU" sz="2000" dirty="0" err="1"/>
              <a:t>hash</a:t>
            </a:r>
            <a:r>
              <a:rPr lang="hu-HU" sz="2000" dirty="0"/>
              <a:t> függvény számítás és bejegyzés frissítés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00816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Sor módosítása belső táblában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hu-HU" sz="2400" b="1" dirty="0"/>
              <a:t>MODIFY TABLE </a:t>
            </a:r>
            <a:r>
              <a:rPr lang="hu-HU" sz="2400" dirty="0" err="1"/>
              <a:t>belso_tabla</a:t>
            </a:r>
            <a:r>
              <a:rPr lang="hu-HU" sz="2400" dirty="0"/>
              <a:t> </a:t>
            </a:r>
            <a:r>
              <a:rPr lang="hu-HU" sz="2400" b="1" dirty="0"/>
              <a:t>FROM </a:t>
            </a:r>
            <a:r>
              <a:rPr lang="hu-HU" sz="2400" dirty="0"/>
              <a:t>munkaterület.</a:t>
            </a:r>
          </a:p>
          <a:p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A belső táblázat munkaterület változó szerinti kulcsai alapján megtalált sorát a munkaterület változó adataival frissíti.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40651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Sor törlése belső táblázatban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hu-HU" sz="2400" b="1" dirty="0"/>
              <a:t>DELETE TABLE </a:t>
            </a:r>
            <a:r>
              <a:rPr lang="hu-HU" sz="2400" dirty="0" err="1"/>
              <a:t>belso_tabla</a:t>
            </a:r>
            <a:r>
              <a:rPr lang="hu-HU" sz="2400" dirty="0"/>
              <a:t> </a:t>
            </a:r>
            <a:r>
              <a:rPr lang="hu-HU" sz="2400" b="1" dirty="0"/>
              <a:t>FROM </a:t>
            </a:r>
            <a:r>
              <a:rPr lang="hu-HU" sz="2400" dirty="0"/>
              <a:t>munkaterület.</a:t>
            </a:r>
          </a:p>
          <a:p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A belső táblázat munkaterület változó szerinti kulcsai alapján megtalált sorát a munkaterület változó adataival frissíti.</a:t>
            </a:r>
            <a:endParaRPr lang="en-US" sz="2400" dirty="0"/>
          </a:p>
          <a:p>
            <a:pPr marL="109728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444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ABAP megjegyzések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Teljes soros megjegyzés</a:t>
            </a:r>
          </a:p>
          <a:p>
            <a:pPr lvl="1"/>
            <a:r>
              <a:rPr lang="hu-HU" sz="2000" dirty="0"/>
              <a:t>Sor elején „*” karakterrel</a:t>
            </a:r>
          </a:p>
          <a:p>
            <a:pPr lvl="1"/>
            <a:r>
              <a:rPr lang="hu-HU" sz="2000" dirty="0"/>
              <a:t>Blokk kommentekre nincs lehetőség (vesd össze /* és */ )</a:t>
            </a:r>
          </a:p>
          <a:p>
            <a:pPr lvl="2"/>
            <a:r>
              <a:rPr lang="hu-HU" sz="1600" dirty="0"/>
              <a:t>Program szerkesztőben több sor kijelölésével és CTRL+SHFT –l </a:t>
            </a:r>
            <a:r>
              <a:rPr lang="hu-HU" sz="1600" dirty="0" err="1"/>
              <a:t>kommentezni</a:t>
            </a:r>
            <a:r>
              <a:rPr lang="hu-HU" sz="1600" dirty="0"/>
              <a:t>, CTRL+SHFT + &lt; visszavonni lehet</a:t>
            </a:r>
          </a:p>
          <a:p>
            <a:pPr marL="704088" lvl="2" indent="0">
              <a:buNone/>
            </a:pPr>
            <a:endParaRPr lang="hu-HU" sz="1600" dirty="0"/>
          </a:p>
          <a:p>
            <a:r>
              <a:rPr lang="hu-HU" sz="2400" dirty="0"/>
              <a:t>Sorvégi megjegyzés</a:t>
            </a:r>
          </a:p>
          <a:p>
            <a:pPr lvl="1"/>
            <a:r>
              <a:rPr lang="hu-HU" sz="2000" dirty="0"/>
              <a:t>” karakter utáni szöveget fordításkor nem vesz figyelembe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978286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Index alapú hozzáférés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2400" dirty="0"/>
              <a:t>Ha a táblázatnak nincs definiált kulcsa, vagy STANDARD, SORTED táblázat, akkor lehetőség van index alapú hozzáférésre.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b="1" dirty="0"/>
              <a:t>INSERT</a:t>
            </a:r>
            <a:r>
              <a:rPr lang="hu-HU" sz="2400" dirty="0"/>
              <a:t> munkaterület </a:t>
            </a:r>
            <a:r>
              <a:rPr lang="hu-HU" sz="2400" b="1" dirty="0"/>
              <a:t>INTO</a:t>
            </a:r>
            <a:r>
              <a:rPr lang="hu-HU" sz="2400" dirty="0"/>
              <a:t> </a:t>
            </a:r>
            <a:r>
              <a:rPr lang="hu-HU" sz="2400" dirty="0" err="1"/>
              <a:t>belso_tabla</a:t>
            </a:r>
            <a:r>
              <a:rPr lang="hu-HU" sz="2400" dirty="0"/>
              <a:t> </a:t>
            </a:r>
            <a:r>
              <a:rPr lang="hu-HU" sz="2400" b="1" dirty="0"/>
              <a:t>INDEX</a:t>
            </a:r>
            <a:r>
              <a:rPr lang="hu-HU" sz="2400" dirty="0"/>
              <a:t> i.</a:t>
            </a:r>
          </a:p>
          <a:p>
            <a:pPr marL="109728" indent="0">
              <a:buNone/>
            </a:pPr>
            <a:r>
              <a:rPr lang="hu-HU" sz="2400" b="1" dirty="0"/>
              <a:t>MODIFY</a:t>
            </a:r>
            <a:r>
              <a:rPr lang="hu-HU" sz="2400" dirty="0"/>
              <a:t> </a:t>
            </a:r>
            <a:r>
              <a:rPr lang="hu-HU" sz="2400" dirty="0" err="1"/>
              <a:t>belso_tabla</a:t>
            </a:r>
            <a:r>
              <a:rPr lang="hu-HU" sz="2400" dirty="0"/>
              <a:t> </a:t>
            </a:r>
            <a:r>
              <a:rPr lang="hu-HU" sz="2400" b="1" dirty="0"/>
              <a:t>FROM</a:t>
            </a:r>
            <a:r>
              <a:rPr lang="hu-HU" sz="2400" dirty="0"/>
              <a:t> munkaterület </a:t>
            </a:r>
            <a:r>
              <a:rPr lang="hu-HU" sz="2400" b="1" dirty="0"/>
              <a:t>INDEX</a:t>
            </a:r>
            <a:r>
              <a:rPr lang="hu-HU" sz="2400" dirty="0"/>
              <a:t> i.</a:t>
            </a:r>
          </a:p>
          <a:p>
            <a:pPr marL="109728" indent="0">
              <a:buNone/>
            </a:pPr>
            <a:r>
              <a:rPr lang="hu-HU" sz="2400" b="1" dirty="0"/>
              <a:t>DELETE</a:t>
            </a:r>
            <a:r>
              <a:rPr lang="hu-HU" sz="2400" dirty="0"/>
              <a:t> </a:t>
            </a:r>
            <a:r>
              <a:rPr lang="hu-HU" sz="2400" dirty="0" err="1"/>
              <a:t>belso_tabla</a:t>
            </a:r>
            <a:r>
              <a:rPr lang="hu-HU" sz="2400" dirty="0"/>
              <a:t> </a:t>
            </a:r>
            <a:r>
              <a:rPr lang="hu-HU" sz="2400" b="1" dirty="0"/>
              <a:t>INDEX</a:t>
            </a:r>
            <a:r>
              <a:rPr lang="hu-HU" sz="2400" dirty="0"/>
              <a:t> i.</a:t>
            </a:r>
          </a:p>
          <a:p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Túlindexelés esetén futás idejű hiba keletkezik.</a:t>
            </a:r>
          </a:p>
          <a:p>
            <a:pPr marL="109728" indent="0">
              <a:buNone/>
            </a:pPr>
            <a:r>
              <a:rPr lang="hu-HU" sz="2400" dirty="0"/>
              <a:t>Az belső tábla indexelése 1-től kezdődik.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96052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Belső táblák sorrendezése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b="1" dirty="0"/>
              <a:t>SORT</a:t>
            </a:r>
            <a:r>
              <a:rPr lang="hu-HU" sz="2400" dirty="0"/>
              <a:t>  </a:t>
            </a:r>
            <a:r>
              <a:rPr lang="hu-HU" sz="2400" dirty="0" err="1"/>
              <a:t>belso_tabla</a:t>
            </a:r>
            <a:r>
              <a:rPr lang="hu-HU" sz="2400" dirty="0"/>
              <a:t> </a:t>
            </a:r>
            <a:br>
              <a:rPr lang="hu-HU" sz="2400" dirty="0"/>
            </a:br>
            <a:r>
              <a:rPr lang="hu-HU" sz="2400" dirty="0"/>
              <a:t> [ASCENDING | DESCENDING ] BY oszlop</a:t>
            </a:r>
          </a:p>
          <a:p>
            <a:endParaRPr lang="hu-HU" sz="2400" dirty="0"/>
          </a:p>
          <a:p>
            <a:r>
              <a:rPr lang="hu-HU" sz="2400" dirty="0"/>
              <a:t>Azonos sorok esetén lehetőség van az eredeti sorrend megtartására a </a:t>
            </a:r>
            <a:r>
              <a:rPr lang="hu-HU" sz="2400" b="1" dirty="0"/>
              <a:t>STABLE</a:t>
            </a:r>
            <a:r>
              <a:rPr lang="hu-HU" sz="2400" dirty="0"/>
              <a:t> kulcsszóval.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915228" y="5792802"/>
            <a:ext cx="10687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/>
              <a:t>https://help.sap.com/saphelp_nw70/helpdata/en/fc/eb3800358411d1829f0000e829fbfe/content.htm</a:t>
            </a:r>
          </a:p>
        </p:txBody>
      </p:sp>
    </p:spTree>
    <p:extLst>
      <p:ext uri="{BB962C8B-B14F-4D97-AF65-F5344CB8AC3E}">
        <p14:creationId xmlns:p14="http://schemas.microsoft.com/office/powerpoint/2010/main" val="1085839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Belső tábla feldolgozása ciklussal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hu-HU" sz="2400" dirty="0"/>
              <a:t>Lehetőség van belső tábla tartalmát specializált ciklussal is feldolgozni.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b="1" dirty="0"/>
              <a:t>LOOP AT </a:t>
            </a:r>
            <a:r>
              <a:rPr lang="hu-HU" sz="2400" dirty="0" err="1"/>
              <a:t>belso_tabla</a:t>
            </a:r>
            <a:r>
              <a:rPr lang="hu-HU" sz="2400" dirty="0"/>
              <a:t> </a:t>
            </a:r>
            <a:r>
              <a:rPr lang="hu-HU" sz="2400" b="1" dirty="0"/>
              <a:t>INTO</a:t>
            </a:r>
            <a:r>
              <a:rPr lang="hu-HU" sz="2400" dirty="0"/>
              <a:t> munkaterület</a:t>
            </a:r>
            <a:br>
              <a:rPr lang="hu-HU" sz="2400" dirty="0"/>
            </a:br>
            <a:r>
              <a:rPr lang="hu-HU" sz="2400" dirty="0"/>
              <a:t>	[</a:t>
            </a:r>
            <a:r>
              <a:rPr lang="hu-HU" sz="2400" b="1" dirty="0"/>
              <a:t>FROM</a:t>
            </a:r>
            <a:r>
              <a:rPr lang="hu-HU" sz="2400" dirty="0"/>
              <a:t> x </a:t>
            </a:r>
            <a:r>
              <a:rPr lang="hu-HU" sz="2400" b="1" dirty="0"/>
              <a:t>TO</a:t>
            </a:r>
            <a:r>
              <a:rPr lang="hu-HU" sz="2400" dirty="0"/>
              <a:t> y].</a:t>
            </a:r>
          </a:p>
          <a:p>
            <a:pPr marL="109728" indent="0">
              <a:buNone/>
            </a:pPr>
            <a:r>
              <a:rPr lang="hu-HU" sz="2400" dirty="0"/>
              <a:t>	utasítások.</a:t>
            </a:r>
          </a:p>
          <a:p>
            <a:pPr marL="109728" indent="0">
              <a:buNone/>
            </a:pPr>
            <a:r>
              <a:rPr lang="hu-HU" sz="2400" b="1" dirty="0"/>
              <a:t>ENDLOOP</a:t>
            </a:r>
            <a:r>
              <a:rPr lang="hu-H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0358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Belső tábla feldolgozása ciklussal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hu-HU" sz="2400" dirty="0"/>
              <a:t>Lehetőség van belső tábla tartalmát specializált ciklussal is feldolgozni.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b="1" dirty="0"/>
              <a:t>LOOP</a:t>
            </a:r>
            <a:r>
              <a:rPr lang="hu-HU" sz="2400" dirty="0"/>
              <a:t> </a:t>
            </a:r>
            <a:r>
              <a:rPr lang="hu-HU" sz="2400" b="1" dirty="0"/>
              <a:t>AT</a:t>
            </a:r>
            <a:r>
              <a:rPr lang="hu-HU" sz="2400" dirty="0"/>
              <a:t> </a:t>
            </a:r>
            <a:r>
              <a:rPr lang="hu-HU" sz="2400" dirty="0" err="1"/>
              <a:t>belso_tabla</a:t>
            </a:r>
            <a:r>
              <a:rPr lang="hu-HU" sz="2400" dirty="0"/>
              <a:t> </a:t>
            </a:r>
            <a:r>
              <a:rPr lang="hu-HU" sz="2400" b="1" dirty="0"/>
              <a:t>INTO</a:t>
            </a:r>
            <a:r>
              <a:rPr lang="hu-HU" sz="2400" dirty="0"/>
              <a:t> munkaterület</a:t>
            </a:r>
            <a:br>
              <a:rPr lang="hu-HU" sz="2400" dirty="0"/>
            </a:br>
            <a:r>
              <a:rPr lang="hu-HU" sz="2400" dirty="0"/>
              <a:t>	[</a:t>
            </a:r>
            <a:r>
              <a:rPr lang="hu-HU" sz="2400" b="1" dirty="0"/>
              <a:t>WHERE</a:t>
            </a:r>
            <a:r>
              <a:rPr lang="hu-HU" sz="2400" dirty="0"/>
              <a:t> </a:t>
            </a:r>
            <a:r>
              <a:rPr lang="hu-HU" sz="2400" dirty="0" err="1"/>
              <a:t>logikai_kifejezés</a:t>
            </a:r>
            <a:r>
              <a:rPr lang="hu-HU" sz="2400" dirty="0"/>
              <a:t>].</a:t>
            </a:r>
          </a:p>
          <a:p>
            <a:pPr marL="109728" indent="0">
              <a:buNone/>
            </a:pPr>
            <a:r>
              <a:rPr lang="hu-HU" sz="2400" dirty="0"/>
              <a:t>	utasítások.</a:t>
            </a:r>
          </a:p>
          <a:p>
            <a:pPr marL="109728" indent="0">
              <a:buNone/>
            </a:pPr>
            <a:r>
              <a:rPr lang="hu-HU" sz="2400" b="1" dirty="0"/>
              <a:t>ENDLOOP</a:t>
            </a:r>
            <a:r>
              <a:rPr lang="hu-H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5097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Megjegyzés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Belső táblák feldolgozásának módja sokkal teljesebb, de a tárgy keretein belül nem térünk ki rá.</a:t>
            </a:r>
          </a:p>
        </p:txBody>
      </p:sp>
    </p:spTree>
    <p:extLst>
      <p:ext uri="{BB962C8B-B14F-4D97-AF65-F5344CB8AC3E}">
        <p14:creationId xmlns:p14="http://schemas.microsoft.com/office/powerpoint/2010/main" val="3279506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II. előadás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hu-HU" sz="2400" dirty="0"/>
              <a:t>„Beugró”</a:t>
            </a:r>
          </a:p>
          <a:p>
            <a:pPr lvl="0"/>
            <a:endParaRPr lang="hu-HU" sz="2400" dirty="0"/>
          </a:p>
          <a:p>
            <a:r>
              <a:rPr lang="hu-HU" sz="2400" dirty="0"/>
              <a:t>ABAP alapok (ismétlés)</a:t>
            </a:r>
          </a:p>
          <a:p>
            <a:endParaRPr lang="hu-HU" sz="2400" dirty="0"/>
          </a:p>
          <a:p>
            <a:pPr lvl="0"/>
            <a:r>
              <a:rPr lang="hu-HU" sz="2400" dirty="0"/>
              <a:t>ABAP Data </a:t>
            </a:r>
            <a:r>
              <a:rPr lang="hu-HU" sz="2400" dirty="0" err="1"/>
              <a:t>Dictionary</a:t>
            </a:r>
            <a:endParaRPr lang="hu-HU" sz="2400" dirty="0"/>
          </a:p>
          <a:p>
            <a:pPr marL="109728" lvl="0" indent="0">
              <a:buNone/>
            </a:pPr>
            <a:endParaRPr lang="en-US" sz="2400" dirty="0"/>
          </a:p>
          <a:p>
            <a:r>
              <a:rPr lang="hu-HU" sz="2400" dirty="0"/>
              <a:t>Belső táblázatok</a:t>
            </a:r>
          </a:p>
          <a:p>
            <a:pPr marL="109728" lvl="0" indent="0">
              <a:buNone/>
            </a:pPr>
            <a:endParaRPr lang="hu-HU" sz="2400" dirty="0"/>
          </a:p>
          <a:p>
            <a:pPr lvl="0"/>
            <a:r>
              <a:rPr lang="hu-HU" sz="2400" dirty="0"/>
              <a:t>Hallgatói feladat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024043D-12E1-474D-8092-F2721DCE61BB}"/>
              </a:ext>
            </a:extLst>
          </p:cNvPr>
          <p:cNvSpPr/>
          <p:nvPr/>
        </p:nvSpPr>
        <p:spPr>
          <a:xfrm>
            <a:off x="1036320" y="5377499"/>
            <a:ext cx="4998720" cy="400316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69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C58CA-3586-767C-BB9C-25F0BBD6A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Hallgatói feladat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048CD-F651-1C19-196E-CAE2A0CEE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1) E/R diagram használatával tervezze meg a gyakorlaton ismertetett feladat támogatására szolgáló adatmodellt!</a:t>
            </a:r>
          </a:p>
          <a:p>
            <a:r>
              <a:rPr lang="hu-HU" dirty="0"/>
              <a:t>2) Tervezze meg és implementálja az adatszótár elemeit:</a:t>
            </a:r>
          </a:p>
          <a:p>
            <a:pPr lvl="1"/>
            <a:r>
              <a:rPr lang="hu-HU" dirty="0" err="1"/>
              <a:t>Domainek</a:t>
            </a:r>
            <a:endParaRPr lang="hu-HU" dirty="0"/>
          </a:p>
          <a:p>
            <a:pPr lvl="1"/>
            <a:r>
              <a:rPr lang="hu-HU"/>
              <a:t>Adatelemek</a:t>
            </a:r>
            <a:endParaRPr lang="hu-HU" dirty="0"/>
          </a:p>
          <a:p>
            <a:pPr lvl="1"/>
            <a:r>
              <a:rPr lang="hu-HU"/>
              <a:t>Struktúrák</a:t>
            </a:r>
            <a:endParaRPr lang="hu-HU" dirty="0"/>
          </a:p>
          <a:p>
            <a:r>
              <a:rPr lang="hu-HU" dirty="0"/>
              <a:t>3) Implementálja az adatbázis táblázatokat!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5296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ABAP beépített típusok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9586303"/>
              </p:ext>
            </p:extLst>
          </p:nvPr>
        </p:nvGraphicFramePr>
        <p:xfrm>
          <a:off x="1406769" y="2101363"/>
          <a:ext cx="9979269" cy="410600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{3B4B98B0-60AC-42C2-AFA5-B58CD77FA1E5}</a:tableStyleId>
              </a:tblPr>
              <a:tblGrid>
                <a:gridCol w="1029286">
                  <a:extLst>
                    <a:ext uri="{9D8B030D-6E8A-4147-A177-3AD203B41FA5}">
                      <a16:colId xmlns:a16="http://schemas.microsoft.com/office/drawing/2014/main" val="471588931"/>
                    </a:ext>
                  </a:extLst>
                </a:gridCol>
                <a:gridCol w="2206830">
                  <a:extLst>
                    <a:ext uri="{9D8B030D-6E8A-4147-A177-3AD203B41FA5}">
                      <a16:colId xmlns:a16="http://schemas.microsoft.com/office/drawing/2014/main" val="4212102706"/>
                    </a:ext>
                  </a:extLst>
                </a:gridCol>
                <a:gridCol w="2068633">
                  <a:extLst>
                    <a:ext uri="{9D8B030D-6E8A-4147-A177-3AD203B41FA5}">
                      <a16:colId xmlns:a16="http://schemas.microsoft.com/office/drawing/2014/main" val="1962086626"/>
                    </a:ext>
                  </a:extLst>
                </a:gridCol>
                <a:gridCol w="2960466">
                  <a:extLst>
                    <a:ext uri="{9D8B030D-6E8A-4147-A177-3AD203B41FA5}">
                      <a16:colId xmlns:a16="http://schemas.microsoft.com/office/drawing/2014/main" val="2862175075"/>
                    </a:ext>
                  </a:extLst>
                </a:gridCol>
                <a:gridCol w="1714054">
                  <a:extLst>
                    <a:ext uri="{9D8B030D-6E8A-4147-A177-3AD203B41FA5}">
                      <a16:colId xmlns:a16="http://schemas.microsoft.com/office/drawing/2014/main" val="858744704"/>
                    </a:ext>
                  </a:extLst>
                </a:gridCol>
              </a:tblGrid>
              <a:tr h="5865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Típus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Alapértelmezett méret (byte)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Mérettartomány</a:t>
                      </a:r>
                      <a:endParaRPr lang="en-US" sz="1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(byte)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Leírás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Kezdőérték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72635717"/>
                  </a:ext>
                </a:extLst>
              </a:tr>
              <a:tr h="2932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I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4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6319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Fix (4)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Egész szám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84512756"/>
                  </a:ext>
                </a:extLst>
              </a:tr>
              <a:tr h="2932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F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8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319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Fix (8)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Lebegőpontos szám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37585497"/>
                  </a:ext>
                </a:extLst>
              </a:tr>
              <a:tr h="58657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P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8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6319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Fix (1-16)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Pakolt decimális szám (előjellel)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73432379"/>
                  </a:ext>
                </a:extLst>
              </a:tr>
              <a:tr h="2932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N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6319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Fix (1-65535)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Numerikus szöveg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’0…0’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3100120"/>
                  </a:ext>
                </a:extLst>
              </a:tr>
              <a:tr h="58657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C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6319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Fix (1-65535)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Alfanumerikus, karakterek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’ ’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54939147"/>
                  </a:ext>
                </a:extLst>
              </a:tr>
              <a:tr h="2932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D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8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6319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Fix (8)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Alfanumerikus, dátum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’00000000’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83315237"/>
                  </a:ext>
                </a:extLst>
              </a:tr>
              <a:tr h="2932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6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6319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Fix (6)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Alfanumerikus, idő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’000000’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34769999"/>
                  </a:ext>
                </a:extLst>
              </a:tr>
              <a:tr h="2932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X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6319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Fix (1-65535)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Hexadecimális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’00…00’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54323941"/>
                  </a:ext>
                </a:extLst>
              </a:tr>
              <a:tr h="2932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String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6319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Változó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Sztring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86826456"/>
                  </a:ext>
                </a:extLst>
              </a:tr>
              <a:tr h="2932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Xstring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6319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b="0" dirty="0">
                          <a:effectLst/>
                        </a:rPr>
                        <a:t>Változó</a:t>
                      </a:r>
                      <a:endParaRPr lang="en-US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b="0" dirty="0">
                          <a:effectLst/>
                        </a:rPr>
                        <a:t>Hexadecimális </a:t>
                      </a:r>
                      <a:r>
                        <a:rPr lang="hu-HU" sz="1800" b="0" dirty="0" err="1">
                          <a:effectLst/>
                        </a:rPr>
                        <a:t>sztring</a:t>
                      </a:r>
                      <a:endParaRPr lang="en-US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9651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5546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Változók definiálása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DATA utasítással kell deklarálni.</a:t>
            </a:r>
          </a:p>
          <a:p>
            <a:r>
              <a:rPr lang="hu-HU" sz="2400" dirty="0"/>
              <a:t>TYPE vagy LIKE kulcsszóval lehet megadni a típusát</a:t>
            </a:r>
          </a:p>
          <a:p>
            <a:pPr lvl="1"/>
            <a:r>
              <a:rPr lang="hu-HU" sz="2000" dirty="0"/>
              <a:t>TYPE: előre definiált típus, vagy adatszótárban lévő típus</a:t>
            </a:r>
          </a:p>
          <a:p>
            <a:pPr lvl="1"/>
            <a:r>
              <a:rPr lang="hu-HU" sz="2000" dirty="0"/>
              <a:t>LIKE: létező objektummal azonos típust lehet  vele definiálni </a:t>
            </a:r>
            <a:br>
              <a:rPr lang="hu-HU" sz="2000" dirty="0"/>
            </a:br>
            <a:r>
              <a:rPr lang="hu-HU" sz="2000" dirty="0"/>
              <a:t>(használata indokolt esetben javasolt)</a:t>
            </a:r>
          </a:p>
          <a:p>
            <a:pPr lvl="1"/>
            <a:r>
              <a:rPr lang="hu-HU" sz="2000" dirty="0"/>
              <a:t>Ha nem használunk típus azonosítót, akkor alapértelmezetten a típus C.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DATA lv_szam1 TYPE i.</a:t>
            </a:r>
          </a:p>
          <a:p>
            <a:pPr marL="109728" indent="0">
              <a:buNone/>
            </a:pPr>
            <a:r>
              <a:rPr lang="hu-HU" sz="2400" dirty="0"/>
              <a:t>DATA lv_szam2 LIKE lv_szam1.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227759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Változók definiálása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C, N, X és P típusok esetén változó hossz megadható.</a:t>
            </a:r>
          </a:p>
          <a:p>
            <a:r>
              <a:rPr lang="hu-HU" sz="2400" dirty="0"/>
              <a:t>A változó hosszát a deklarálásnál a változó neve után kell zárójelben megadni</a:t>
            </a:r>
          </a:p>
          <a:p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DATA </a:t>
            </a:r>
            <a:r>
              <a:rPr lang="hu-HU" sz="2400" dirty="0" err="1"/>
              <a:t>lv_rendszam</a:t>
            </a:r>
            <a:r>
              <a:rPr lang="hu-HU" sz="2400" dirty="0"/>
              <a:t>(7) TYPE c.</a:t>
            </a:r>
          </a:p>
          <a:p>
            <a:pPr marL="109728" indent="0">
              <a:buNone/>
            </a:pPr>
            <a:endParaRPr lang="hu-HU" sz="2400" dirty="0"/>
          </a:p>
          <a:p>
            <a:r>
              <a:rPr lang="hu-HU" sz="2400" dirty="0"/>
              <a:t>VALUE kiterjesztéssel kezdőérték adható:</a:t>
            </a:r>
          </a:p>
          <a:p>
            <a:pPr marL="109728" indent="0">
              <a:buNone/>
            </a:pPr>
            <a:r>
              <a:rPr lang="hu-HU" sz="2400" dirty="0"/>
              <a:t>DATA </a:t>
            </a:r>
            <a:r>
              <a:rPr lang="hu-HU" sz="2400" dirty="0" err="1"/>
              <a:t>lv_rendszam</a:t>
            </a:r>
            <a:r>
              <a:rPr lang="hu-HU" sz="2400" dirty="0"/>
              <a:t>(7) TYPE c VALUE ’SAP-221’.</a:t>
            </a:r>
          </a:p>
        </p:txBody>
      </p:sp>
    </p:spTree>
    <p:extLst>
      <p:ext uri="{BB962C8B-B14F-4D97-AF65-F5344CB8AC3E}">
        <p14:creationId xmlns:p14="http://schemas.microsoft.com/office/powerpoint/2010/main" val="42852994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10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11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12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13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14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15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16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17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18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19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2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20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21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22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23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24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25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26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27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28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29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3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30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4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5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6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7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8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9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1968</TotalTime>
  <Words>3243</Words>
  <Application>Microsoft Office PowerPoint</Application>
  <PresentationFormat>Widescreen</PresentationFormat>
  <Paragraphs>584</Paragraphs>
  <Slides>66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1" baseType="lpstr">
      <vt:lpstr>Arial</vt:lpstr>
      <vt:lpstr>Calibri</vt:lpstr>
      <vt:lpstr>Calibri Light</vt:lpstr>
      <vt:lpstr>Times New Roman</vt:lpstr>
      <vt:lpstr>Retrospect</vt:lpstr>
      <vt:lpstr>Vállalati Informatika</vt:lpstr>
      <vt:lpstr>II. előadás</vt:lpstr>
      <vt:lpstr>Beugró</vt:lpstr>
      <vt:lpstr>II. előadás</vt:lpstr>
      <vt:lpstr>ABAP alapok</vt:lpstr>
      <vt:lpstr>ABAP megjegyzések</vt:lpstr>
      <vt:lpstr>ABAP beépített típusok</vt:lpstr>
      <vt:lpstr>Változók definiálása</vt:lpstr>
      <vt:lpstr>Változók definiálása</vt:lpstr>
      <vt:lpstr>Számtípusokról</vt:lpstr>
      <vt:lpstr>Konstansok, literálok</vt:lpstr>
      <vt:lpstr>Értékadás</vt:lpstr>
      <vt:lpstr>Műveletvégzés</vt:lpstr>
      <vt:lpstr>Logikai kifejezések</vt:lpstr>
      <vt:lpstr>Vezérlési szerkezetek</vt:lpstr>
      <vt:lpstr>Vezérlési szerkezetek</vt:lpstr>
      <vt:lpstr>Vezérlési szerkezetek</vt:lpstr>
      <vt:lpstr>Vezérlési szerkezetek</vt:lpstr>
      <vt:lpstr>Vezérlési szerkezetek</vt:lpstr>
      <vt:lpstr>Gyakorlat – Néhány egyszerű program</vt:lpstr>
      <vt:lpstr>Gyakorlat – Néhány egyszerű program</vt:lpstr>
      <vt:lpstr>Egyszerű típusok</vt:lpstr>
      <vt:lpstr>Egyszerű típusok</vt:lpstr>
      <vt:lpstr>Típusok hivatkozása</vt:lpstr>
      <vt:lpstr>Összetett típusok</vt:lpstr>
      <vt:lpstr>Összetett típus</vt:lpstr>
      <vt:lpstr>Összetett típus</vt:lpstr>
      <vt:lpstr>Összetett típus</vt:lpstr>
      <vt:lpstr>Gyakorlati feladat</vt:lpstr>
      <vt:lpstr>II. előadás</vt:lpstr>
      <vt:lpstr>ABAP Data Dictionary</vt:lpstr>
      <vt:lpstr>ABAP Data Dictionary</vt:lpstr>
      <vt:lpstr>Domain, Data Element, Structure, Table</vt:lpstr>
      <vt:lpstr>Domain</vt:lpstr>
      <vt:lpstr>Data element</vt:lpstr>
      <vt:lpstr>Struktúrák</vt:lpstr>
      <vt:lpstr>Struktúrák</vt:lpstr>
      <vt:lpstr>Struktúrák</vt:lpstr>
      <vt:lpstr>Táblatípusok</vt:lpstr>
      <vt:lpstr>Táblatípus</vt:lpstr>
      <vt:lpstr>Táblatípus</vt:lpstr>
      <vt:lpstr>Adatbázistáblák</vt:lpstr>
      <vt:lpstr>Transparent table</vt:lpstr>
      <vt:lpstr>Transparent table</vt:lpstr>
      <vt:lpstr>II. előadás</vt:lpstr>
      <vt:lpstr>Belső táblák definiálása</vt:lpstr>
      <vt:lpstr>Belső táblák típusai</vt:lpstr>
      <vt:lpstr>Belső táblák definiálása</vt:lpstr>
      <vt:lpstr>Belső táblák deklarálása</vt:lpstr>
      <vt:lpstr>Belső tábla feltöltése OPEN SQL utasítással</vt:lpstr>
      <vt:lpstr>Belső tábla feltöltése OPEN SQL utasítással</vt:lpstr>
      <vt:lpstr>Belső tábla inicializálása</vt:lpstr>
      <vt:lpstr>Értékátadás belső táblák között</vt:lpstr>
      <vt:lpstr>Művelete belső táblázattal és soraival</vt:lpstr>
      <vt:lpstr>Sor olvasása belső táblából</vt:lpstr>
      <vt:lpstr>Sor hozzáadása belső táblához</vt:lpstr>
      <vt:lpstr>Sor beszúrása belső táblázatba</vt:lpstr>
      <vt:lpstr>Sor módosítása belső táblában</vt:lpstr>
      <vt:lpstr>Sor törlése belső táblázatban</vt:lpstr>
      <vt:lpstr>Index alapú hozzáférés</vt:lpstr>
      <vt:lpstr>Belső táblák sorrendezése</vt:lpstr>
      <vt:lpstr>Belső tábla feldolgozása ciklussal</vt:lpstr>
      <vt:lpstr>Belső tábla feldolgozása ciklussal</vt:lpstr>
      <vt:lpstr>Megjegyzés</vt:lpstr>
      <vt:lpstr>II. előadás</vt:lpstr>
      <vt:lpstr>Hallgatói feladat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Virtuális Vállalat</dc:title>
  <dc:creator>Mihaly, Krisztian</dc:creator>
  <cp:lastModifiedBy>Mihaly, Krisztian</cp:lastModifiedBy>
  <cp:revision>212</cp:revision>
  <dcterms:created xsi:type="dcterms:W3CDTF">2017-09-19T19:58:21Z</dcterms:created>
  <dcterms:modified xsi:type="dcterms:W3CDTF">2025-10-13T06:56:21Z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